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94" r:id="rId6"/>
  </p:sldMasterIdLst>
  <p:notesMasterIdLst>
    <p:notesMasterId r:id="rId67"/>
  </p:notesMasterIdLst>
  <p:sldIdLst>
    <p:sldId id="257" r:id="rId7"/>
    <p:sldId id="2736" r:id="rId8"/>
    <p:sldId id="2735" r:id="rId9"/>
    <p:sldId id="2737" r:id="rId10"/>
    <p:sldId id="258" r:id="rId11"/>
    <p:sldId id="2728" r:id="rId12"/>
    <p:sldId id="2738" r:id="rId13"/>
    <p:sldId id="2764" r:id="rId14"/>
    <p:sldId id="2765" r:id="rId15"/>
    <p:sldId id="2766" r:id="rId16"/>
    <p:sldId id="259" r:id="rId17"/>
    <p:sldId id="2767" r:id="rId18"/>
    <p:sldId id="2768" r:id="rId19"/>
    <p:sldId id="2769" r:id="rId20"/>
    <p:sldId id="2770" r:id="rId21"/>
    <p:sldId id="2771" r:id="rId22"/>
    <p:sldId id="2772" r:id="rId23"/>
    <p:sldId id="2773" r:id="rId24"/>
    <p:sldId id="2774" r:id="rId25"/>
    <p:sldId id="2775" r:id="rId26"/>
    <p:sldId id="256" r:id="rId27"/>
    <p:sldId id="2740" r:id="rId28"/>
    <p:sldId id="2741" r:id="rId29"/>
    <p:sldId id="2742" r:id="rId30"/>
    <p:sldId id="260" r:id="rId31"/>
    <p:sldId id="261" r:id="rId32"/>
    <p:sldId id="262" r:id="rId33"/>
    <p:sldId id="263" r:id="rId34"/>
    <p:sldId id="264" r:id="rId35"/>
    <p:sldId id="265" r:id="rId36"/>
    <p:sldId id="266" r:id="rId37"/>
    <p:sldId id="286" r:id="rId38"/>
    <p:sldId id="285" r:id="rId39"/>
    <p:sldId id="275" r:id="rId40"/>
    <p:sldId id="274" r:id="rId41"/>
    <p:sldId id="2743" r:id="rId42"/>
    <p:sldId id="288" r:id="rId43"/>
    <p:sldId id="2744" r:id="rId44"/>
    <p:sldId id="289" r:id="rId45"/>
    <p:sldId id="2776" r:id="rId46"/>
    <p:sldId id="2777" r:id="rId47"/>
    <p:sldId id="2778" r:id="rId48"/>
    <p:sldId id="2779" r:id="rId49"/>
    <p:sldId id="2780" r:id="rId50"/>
    <p:sldId id="2781" r:id="rId51"/>
    <p:sldId id="2782" r:id="rId52"/>
    <p:sldId id="2752" r:id="rId53"/>
    <p:sldId id="2753" r:id="rId54"/>
    <p:sldId id="2754" r:id="rId55"/>
    <p:sldId id="2755" r:id="rId56"/>
    <p:sldId id="2756" r:id="rId57"/>
    <p:sldId id="2757" r:id="rId58"/>
    <p:sldId id="2758" r:id="rId59"/>
    <p:sldId id="2759" r:id="rId60"/>
    <p:sldId id="2760" r:id="rId61"/>
    <p:sldId id="2761" r:id="rId62"/>
    <p:sldId id="2762" r:id="rId63"/>
    <p:sldId id="2727" r:id="rId64"/>
    <p:sldId id="2730" r:id="rId65"/>
    <p:sldId id="276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424"/>
    <a:srgbClr val="159FDB"/>
    <a:srgbClr val="1A8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A6E2C-6D23-47AA-890E-FD9F10F90AF8}" v="155" dt="2023-11-21T20:05:49.453"/>
    <p1510:client id="{7A57781C-9B71-835B-4B74-4723C985327D}" v="2" dt="2023-11-30T14:01:03.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lter, Lea GIZ" userId="S::lea.kilter@giz.de::874295c2-ce44-47dc-ac04-aba6505ab386" providerId="AD" clId="Web-{7A57781C-9B71-835B-4B74-4723C985327D}"/>
    <pc:docChg chg="sldOrd">
      <pc:chgData name="Kilter, Lea GIZ" userId="S::lea.kilter@giz.de::874295c2-ce44-47dc-ac04-aba6505ab386" providerId="AD" clId="Web-{7A57781C-9B71-835B-4B74-4723C985327D}" dt="2023-11-30T14:01:03.175" v="1"/>
      <pc:docMkLst>
        <pc:docMk/>
      </pc:docMkLst>
      <pc:sldChg chg="ord">
        <pc:chgData name="Kilter, Lea GIZ" userId="S::lea.kilter@giz.de::874295c2-ce44-47dc-ac04-aba6505ab386" providerId="AD" clId="Web-{7A57781C-9B71-835B-4B74-4723C985327D}" dt="2023-11-30T14:01:03.175" v="1"/>
        <pc:sldMkLst>
          <pc:docMk/>
          <pc:sldMk cId="0" sldId="256"/>
        </pc:sldMkLst>
      </pc:sldChg>
    </pc:docChg>
  </pc:docChgLst>
  <pc:docChgLst>
    <pc:chgData name="Dubois, Alexandra GIZ" userId="6ee72dae-b07d-422e-b790-f71e998da864" providerId="ADAL" clId="{448A6E2C-6D23-47AA-890E-FD9F10F90AF8}"/>
    <pc:docChg chg="custSel addSld delSld modSld">
      <pc:chgData name="Dubois, Alexandra GIZ" userId="6ee72dae-b07d-422e-b790-f71e998da864" providerId="ADAL" clId="{448A6E2C-6D23-47AA-890E-FD9F10F90AF8}" dt="2023-11-21T20:33:44.008" v="244" actId="1076"/>
      <pc:docMkLst>
        <pc:docMk/>
      </pc:docMkLst>
      <pc:sldChg chg="modAnim">
        <pc:chgData name="Dubois, Alexandra GIZ" userId="6ee72dae-b07d-422e-b790-f71e998da864" providerId="ADAL" clId="{448A6E2C-6D23-47AA-890E-FD9F10F90AF8}" dt="2023-11-21T12:08:36.510" v="0"/>
        <pc:sldMkLst>
          <pc:docMk/>
          <pc:sldMk cId="2574727755" sldId="257"/>
        </pc:sldMkLst>
      </pc:sldChg>
      <pc:sldChg chg="add">
        <pc:chgData name="Dubois, Alexandra GIZ" userId="6ee72dae-b07d-422e-b790-f71e998da864" providerId="ADAL" clId="{448A6E2C-6D23-47AA-890E-FD9F10F90AF8}" dt="2023-11-21T19:23:10.899" v="157"/>
        <pc:sldMkLst>
          <pc:docMk/>
          <pc:sldMk cId="612981882" sldId="259"/>
        </pc:sldMkLst>
      </pc:sldChg>
      <pc:sldChg chg="del">
        <pc:chgData name="Dubois, Alexandra GIZ" userId="6ee72dae-b07d-422e-b790-f71e998da864" providerId="ADAL" clId="{448A6E2C-6D23-47AA-890E-FD9F10F90AF8}" dt="2023-11-21T19:17:58.985" v="4" actId="47"/>
        <pc:sldMkLst>
          <pc:docMk/>
          <pc:sldMk cId="2511044829" sldId="259"/>
        </pc:sldMkLst>
      </pc:sldChg>
      <pc:sldChg chg="del">
        <pc:chgData name="Dubois, Alexandra GIZ" userId="6ee72dae-b07d-422e-b790-f71e998da864" providerId="ADAL" clId="{448A6E2C-6D23-47AA-890E-FD9F10F90AF8}" dt="2023-11-21T19:23:29.188" v="159" actId="47"/>
        <pc:sldMkLst>
          <pc:docMk/>
          <pc:sldMk cId="7475053" sldId="273"/>
        </pc:sldMkLst>
      </pc:sldChg>
      <pc:sldChg chg="del">
        <pc:chgData name="Dubois, Alexandra GIZ" userId="6ee72dae-b07d-422e-b790-f71e998da864" providerId="ADAL" clId="{448A6E2C-6D23-47AA-890E-FD9F10F90AF8}" dt="2023-11-21T19:23:29.188" v="159" actId="47"/>
        <pc:sldMkLst>
          <pc:docMk/>
          <pc:sldMk cId="906922549" sldId="294"/>
        </pc:sldMkLst>
      </pc:sldChg>
      <pc:sldChg chg="del">
        <pc:chgData name="Dubois, Alexandra GIZ" userId="6ee72dae-b07d-422e-b790-f71e998da864" providerId="ADAL" clId="{448A6E2C-6D23-47AA-890E-FD9F10F90AF8}" dt="2023-11-21T19:23:29.188" v="159" actId="47"/>
        <pc:sldMkLst>
          <pc:docMk/>
          <pc:sldMk cId="1817242775" sldId="295"/>
        </pc:sldMkLst>
      </pc:sldChg>
      <pc:sldChg chg="del">
        <pc:chgData name="Dubois, Alexandra GIZ" userId="6ee72dae-b07d-422e-b790-f71e998da864" providerId="ADAL" clId="{448A6E2C-6D23-47AA-890E-FD9F10F90AF8}" dt="2023-11-21T19:23:29.188" v="159" actId="47"/>
        <pc:sldMkLst>
          <pc:docMk/>
          <pc:sldMk cId="886891791" sldId="296"/>
        </pc:sldMkLst>
      </pc:sldChg>
      <pc:sldChg chg="del">
        <pc:chgData name="Dubois, Alexandra GIZ" userId="6ee72dae-b07d-422e-b790-f71e998da864" providerId="ADAL" clId="{448A6E2C-6D23-47AA-890E-FD9F10F90AF8}" dt="2023-11-21T19:23:29.188" v="159" actId="47"/>
        <pc:sldMkLst>
          <pc:docMk/>
          <pc:sldMk cId="225140856" sldId="297"/>
        </pc:sldMkLst>
      </pc:sldChg>
      <pc:sldChg chg="del">
        <pc:chgData name="Dubois, Alexandra GIZ" userId="6ee72dae-b07d-422e-b790-f71e998da864" providerId="ADAL" clId="{448A6E2C-6D23-47AA-890E-FD9F10F90AF8}" dt="2023-11-21T19:23:29.188" v="159" actId="47"/>
        <pc:sldMkLst>
          <pc:docMk/>
          <pc:sldMk cId="177253200" sldId="298"/>
        </pc:sldMkLst>
      </pc:sldChg>
      <pc:sldChg chg="del">
        <pc:chgData name="Dubois, Alexandra GIZ" userId="6ee72dae-b07d-422e-b790-f71e998da864" providerId="ADAL" clId="{448A6E2C-6D23-47AA-890E-FD9F10F90AF8}" dt="2023-11-21T19:23:29.188" v="159" actId="47"/>
        <pc:sldMkLst>
          <pc:docMk/>
          <pc:sldMk cId="1019487131" sldId="299"/>
        </pc:sldMkLst>
      </pc:sldChg>
      <pc:sldChg chg="del">
        <pc:chgData name="Dubois, Alexandra GIZ" userId="6ee72dae-b07d-422e-b790-f71e998da864" providerId="ADAL" clId="{448A6E2C-6D23-47AA-890E-FD9F10F90AF8}" dt="2023-11-21T19:23:29.188" v="159" actId="47"/>
        <pc:sldMkLst>
          <pc:docMk/>
          <pc:sldMk cId="1658121786" sldId="300"/>
        </pc:sldMkLst>
      </pc:sldChg>
      <pc:sldChg chg="del">
        <pc:chgData name="Dubois, Alexandra GIZ" userId="6ee72dae-b07d-422e-b790-f71e998da864" providerId="ADAL" clId="{448A6E2C-6D23-47AA-890E-FD9F10F90AF8}" dt="2023-11-21T19:23:29.188" v="159" actId="47"/>
        <pc:sldMkLst>
          <pc:docMk/>
          <pc:sldMk cId="749759416" sldId="301"/>
        </pc:sldMkLst>
      </pc:sldChg>
      <pc:sldChg chg="del">
        <pc:chgData name="Dubois, Alexandra GIZ" userId="6ee72dae-b07d-422e-b790-f71e998da864" providerId="ADAL" clId="{448A6E2C-6D23-47AA-890E-FD9F10F90AF8}" dt="2023-11-21T19:23:29.188" v="159" actId="47"/>
        <pc:sldMkLst>
          <pc:docMk/>
          <pc:sldMk cId="1437062135" sldId="303"/>
        </pc:sldMkLst>
      </pc:sldChg>
      <pc:sldChg chg="del">
        <pc:chgData name="Dubois, Alexandra GIZ" userId="6ee72dae-b07d-422e-b790-f71e998da864" providerId="ADAL" clId="{448A6E2C-6D23-47AA-890E-FD9F10F90AF8}" dt="2023-11-21T19:23:29.188" v="159" actId="47"/>
        <pc:sldMkLst>
          <pc:docMk/>
          <pc:sldMk cId="1274383535" sldId="304"/>
        </pc:sldMkLst>
      </pc:sldChg>
      <pc:sldChg chg="del">
        <pc:chgData name="Dubois, Alexandra GIZ" userId="6ee72dae-b07d-422e-b790-f71e998da864" providerId="ADAL" clId="{448A6E2C-6D23-47AA-890E-FD9F10F90AF8}" dt="2023-11-21T19:23:29.188" v="159" actId="47"/>
        <pc:sldMkLst>
          <pc:docMk/>
          <pc:sldMk cId="1923627597" sldId="305"/>
        </pc:sldMkLst>
      </pc:sldChg>
      <pc:sldChg chg="addSp modSp mod modAnim">
        <pc:chgData name="Dubois, Alexandra GIZ" userId="6ee72dae-b07d-422e-b790-f71e998da864" providerId="ADAL" clId="{448A6E2C-6D23-47AA-890E-FD9F10F90AF8}" dt="2023-11-21T19:53:37.089" v="239" actId="1076"/>
        <pc:sldMkLst>
          <pc:docMk/>
          <pc:sldMk cId="3582263835" sldId="2730"/>
        </pc:sldMkLst>
        <pc:spChg chg="add mod">
          <ac:chgData name="Dubois, Alexandra GIZ" userId="6ee72dae-b07d-422e-b790-f71e998da864" providerId="ADAL" clId="{448A6E2C-6D23-47AA-890E-FD9F10F90AF8}" dt="2023-11-21T19:53:22.007" v="214" actId="1076"/>
          <ac:spMkLst>
            <pc:docMk/>
            <pc:sldMk cId="3582263835" sldId="2730"/>
            <ac:spMk id="2" creationId="{E7E6A99F-F721-E947-C0F1-A83FA1053FB3}"/>
          </ac:spMkLst>
        </pc:spChg>
        <pc:spChg chg="add mod">
          <ac:chgData name="Dubois, Alexandra GIZ" userId="6ee72dae-b07d-422e-b790-f71e998da864" providerId="ADAL" clId="{448A6E2C-6D23-47AA-890E-FD9F10F90AF8}" dt="2023-11-21T19:53:37.089" v="239" actId="1076"/>
          <ac:spMkLst>
            <pc:docMk/>
            <pc:sldMk cId="3582263835" sldId="2730"/>
            <ac:spMk id="3" creationId="{04145F5C-DB6D-038C-B57A-96A627D15C96}"/>
          </ac:spMkLst>
        </pc:spChg>
      </pc:sldChg>
      <pc:sldChg chg="delSp modSp mod delAnim modAnim">
        <pc:chgData name="Dubois, Alexandra GIZ" userId="6ee72dae-b07d-422e-b790-f71e998da864" providerId="ADAL" clId="{448A6E2C-6D23-47AA-890E-FD9F10F90AF8}" dt="2023-11-21T19:22:17.176" v="156" actId="20577"/>
        <pc:sldMkLst>
          <pc:docMk/>
          <pc:sldMk cId="936847205" sldId="2735"/>
        </pc:sldMkLst>
        <pc:spChg chg="mod">
          <ac:chgData name="Dubois, Alexandra GIZ" userId="6ee72dae-b07d-422e-b790-f71e998da864" providerId="ADAL" clId="{448A6E2C-6D23-47AA-890E-FD9F10F90AF8}" dt="2023-11-21T19:22:17.176" v="156" actId="20577"/>
          <ac:spMkLst>
            <pc:docMk/>
            <pc:sldMk cId="936847205" sldId="2735"/>
            <ac:spMk id="3" creationId="{6AC8EBD0-6DB4-F55C-0EA9-37CDA04971D0}"/>
          </ac:spMkLst>
        </pc:spChg>
        <pc:picChg chg="del">
          <ac:chgData name="Dubois, Alexandra GIZ" userId="6ee72dae-b07d-422e-b790-f71e998da864" providerId="ADAL" clId="{448A6E2C-6D23-47AA-890E-FD9F10F90AF8}" dt="2023-11-21T19:22:13.835" v="154" actId="478"/>
          <ac:picMkLst>
            <pc:docMk/>
            <pc:sldMk cId="936847205" sldId="2735"/>
            <ac:picMk id="4" creationId="{910F255E-48EB-2B74-4C9A-E4801587E0E8}"/>
          </ac:picMkLst>
        </pc:picChg>
        <pc:picChg chg="mod">
          <ac:chgData name="Dubois, Alexandra GIZ" userId="6ee72dae-b07d-422e-b790-f71e998da864" providerId="ADAL" clId="{448A6E2C-6D23-47AA-890E-FD9F10F90AF8}" dt="2023-11-21T19:22:11.931" v="153" actId="1076"/>
          <ac:picMkLst>
            <pc:docMk/>
            <pc:sldMk cId="936847205" sldId="2735"/>
            <ac:picMk id="11" creationId="{C62C0634-2481-96AA-9B02-629CCD28D9CE}"/>
          </ac:picMkLst>
        </pc:picChg>
        <pc:picChg chg="mod">
          <ac:chgData name="Dubois, Alexandra GIZ" userId="6ee72dae-b07d-422e-b790-f71e998da864" providerId="ADAL" clId="{448A6E2C-6D23-47AA-890E-FD9F10F90AF8}" dt="2023-11-21T19:22:11.931" v="153" actId="1076"/>
          <ac:picMkLst>
            <pc:docMk/>
            <pc:sldMk cId="936847205" sldId="2735"/>
            <ac:picMk id="12" creationId="{4F474E50-C5C4-15C1-66F0-9BAA07BF5CFC}"/>
          </ac:picMkLst>
        </pc:picChg>
        <pc:picChg chg="mod">
          <ac:chgData name="Dubois, Alexandra GIZ" userId="6ee72dae-b07d-422e-b790-f71e998da864" providerId="ADAL" clId="{448A6E2C-6D23-47AA-890E-FD9F10F90AF8}" dt="2023-11-21T19:22:11.931" v="153" actId="1076"/>
          <ac:picMkLst>
            <pc:docMk/>
            <pc:sldMk cId="936847205" sldId="2735"/>
            <ac:picMk id="14" creationId="{12C85EBA-424B-051F-5417-E0405E7C54D9}"/>
          </ac:picMkLst>
        </pc:picChg>
        <pc:picChg chg="mod">
          <ac:chgData name="Dubois, Alexandra GIZ" userId="6ee72dae-b07d-422e-b790-f71e998da864" providerId="ADAL" clId="{448A6E2C-6D23-47AA-890E-FD9F10F90AF8}" dt="2023-11-21T19:22:11.931" v="153" actId="1076"/>
          <ac:picMkLst>
            <pc:docMk/>
            <pc:sldMk cId="936847205" sldId="2735"/>
            <ac:picMk id="16" creationId="{22106478-BCE7-52EC-036A-55D0FA845BE7}"/>
          </ac:picMkLst>
        </pc:picChg>
        <pc:picChg chg="mod">
          <ac:chgData name="Dubois, Alexandra GIZ" userId="6ee72dae-b07d-422e-b790-f71e998da864" providerId="ADAL" clId="{448A6E2C-6D23-47AA-890E-FD9F10F90AF8}" dt="2023-11-21T19:22:11.931" v="153" actId="1076"/>
          <ac:picMkLst>
            <pc:docMk/>
            <pc:sldMk cId="936847205" sldId="2735"/>
            <ac:picMk id="18" creationId="{AFA17FA2-812B-6D7A-D442-ECDBE3B0D171}"/>
          </ac:picMkLst>
        </pc:picChg>
      </pc:sldChg>
      <pc:sldChg chg="modAnim">
        <pc:chgData name="Dubois, Alexandra GIZ" userId="6ee72dae-b07d-422e-b790-f71e998da864" providerId="ADAL" clId="{448A6E2C-6D23-47AA-890E-FD9F10F90AF8}" dt="2023-11-21T12:08:41.444" v="1"/>
        <pc:sldMkLst>
          <pc:docMk/>
          <pc:sldMk cId="2874322704" sldId="2736"/>
        </pc:sldMkLst>
      </pc:sldChg>
      <pc:sldChg chg="addSp modSp mod modAnim">
        <pc:chgData name="Dubois, Alexandra GIZ" userId="6ee72dae-b07d-422e-b790-f71e998da864" providerId="ADAL" clId="{448A6E2C-6D23-47AA-890E-FD9F10F90AF8}" dt="2023-11-21T19:56:36.011" v="240"/>
        <pc:sldMkLst>
          <pc:docMk/>
          <pc:sldMk cId="98367724" sldId="2737"/>
        </pc:sldMkLst>
        <pc:spChg chg="add mod">
          <ac:chgData name="Dubois, Alexandra GIZ" userId="6ee72dae-b07d-422e-b790-f71e998da864" providerId="ADAL" clId="{448A6E2C-6D23-47AA-890E-FD9F10F90AF8}" dt="2023-11-21T19:21:00.323" v="72" actId="20577"/>
          <ac:spMkLst>
            <pc:docMk/>
            <pc:sldMk cId="98367724" sldId="2737"/>
            <ac:spMk id="2" creationId="{2CA2F487-37F0-E2B8-9976-E3A7D1C56CB8}"/>
          </ac:spMkLst>
        </pc:spChg>
        <pc:spChg chg="mod">
          <ac:chgData name="Dubois, Alexandra GIZ" userId="6ee72dae-b07d-422e-b790-f71e998da864" providerId="ADAL" clId="{448A6E2C-6D23-47AA-890E-FD9F10F90AF8}" dt="2023-11-21T19:19:36.036" v="6"/>
          <ac:spMkLst>
            <pc:docMk/>
            <pc:sldMk cId="98367724" sldId="2737"/>
            <ac:spMk id="3" creationId="{2E6ACABB-4AD6-6607-8B31-DE5E1718726E}"/>
          </ac:spMkLst>
        </pc:spChg>
        <pc:spChg chg="mod">
          <ac:chgData name="Dubois, Alexandra GIZ" userId="6ee72dae-b07d-422e-b790-f71e998da864" providerId="ADAL" clId="{448A6E2C-6D23-47AA-890E-FD9F10F90AF8}" dt="2023-11-21T19:20:28.335" v="43" actId="20577"/>
          <ac:spMkLst>
            <pc:docMk/>
            <pc:sldMk cId="98367724" sldId="2737"/>
            <ac:spMk id="12" creationId="{AB9C8DAB-D6EE-C1F8-58FB-4625D71CC36E}"/>
          </ac:spMkLst>
        </pc:spChg>
        <pc:grpChg chg="mod">
          <ac:chgData name="Dubois, Alexandra GIZ" userId="6ee72dae-b07d-422e-b790-f71e998da864" providerId="ADAL" clId="{448A6E2C-6D23-47AA-890E-FD9F10F90AF8}" dt="2023-11-21T19:19:45.068" v="7" actId="1076"/>
          <ac:grpSpMkLst>
            <pc:docMk/>
            <pc:sldMk cId="98367724" sldId="2737"/>
            <ac:grpSpMk id="5" creationId="{92C55B5E-39AB-646D-7BD7-686DBE23F117}"/>
          </ac:grpSpMkLst>
        </pc:grpChg>
      </pc:sldChg>
      <pc:sldChg chg="del">
        <pc:chgData name="Dubois, Alexandra GIZ" userId="6ee72dae-b07d-422e-b790-f71e998da864" providerId="ADAL" clId="{448A6E2C-6D23-47AA-890E-FD9F10F90AF8}" dt="2023-11-21T19:23:29.188" v="159" actId="47"/>
        <pc:sldMkLst>
          <pc:docMk/>
          <pc:sldMk cId="3041743184" sldId="2739"/>
        </pc:sldMkLst>
      </pc:sldChg>
      <pc:sldChg chg="del">
        <pc:chgData name="Dubois, Alexandra GIZ" userId="6ee72dae-b07d-422e-b790-f71e998da864" providerId="ADAL" clId="{448A6E2C-6D23-47AA-890E-FD9F10F90AF8}" dt="2023-11-21T19:25:41.255" v="161" actId="47"/>
        <pc:sldMkLst>
          <pc:docMk/>
          <pc:sldMk cId="2360392896" sldId="2745"/>
        </pc:sldMkLst>
      </pc:sldChg>
      <pc:sldChg chg="del">
        <pc:chgData name="Dubois, Alexandra GIZ" userId="6ee72dae-b07d-422e-b790-f71e998da864" providerId="ADAL" clId="{448A6E2C-6D23-47AA-890E-FD9F10F90AF8}" dt="2023-11-21T19:25:41.255" v="161" actId="47"/>
        <pc:sldMkLst>
          <pc:docMk/>
          <pc:sldMk cId="1320002470" sldId="2746"/>
        </pc:sldMkLst>
      </pc:sldChg>
      <pc:sldChg chg="del">
        <pc:chgData name="Dubois, Alexandra GIZ" userId="6ee72dae-b07d-422e-b790-f71e998da864" providerId="ADAL" clId="{448A6E2C-6D23-47AA-890E-FD9F10F90AF8}" dt="2023-11-21T19:25:41.255" v="161" actId="47"/>
        <pc:sldMkLst>
          <pc:docMk/>
          <pc:sldMk cId="2500592547" sldId="2747"/>
        </pc:sldMkLst>
      </pc:sldChg>
      <pc:sldChg chg="del">
        <pc:chgData name="Dubois, Alexandra GIZ" userId="6ee72dae-b07d-422e-b790-f71e998da864" providerId="ADAL" clId="{448A6E2C-6D23-47AA-890E-FD9F10F90AF8}" dt="2023-11-21T19:25:41.255" v="161" actId="47"/>
        <pc:sldMkLst>
          <pc:docMk/>
          <pc:sldMk cId="3815983661" sldId="2748"/>
        </pc:sldMkLst>
      </pc:sldChg>
      <pc:sldChg chg="del">
        <pc:chgData name="Dubois, Alexandra GIZ" userId="6ee72dae-b07d-422e-b790-f71e998da864" providerId="ADAL" clId="{448A6E2C-6D23-47AA-890E-FD9F10F90AF8}" dt="2023-11-21T19:25:41.255" v="161" actId="47"/>
        <pc:sldMkLst>
          <pc:docMk/>
          <pc:sldMk cId="2133766014" sldId="2749"/>
        </pc:sldMkLst>
      </pc:sldChg>
      <pc:sldChg chg="del">
        <pc:chgData name="Dubois, Alexandra GIZ" userId="6ee72dae-b07d-422e-b790-f71e998da864" providerId="ADAL" clId="{448A6E2C-6D23-47AA-890E-FD9F10F90AF8}" dt="2023-11-21T19:25:41.255" v="161" actId="47"/>
        <pc:sldMkLst>
          <pc:docMk/>
          <pc:sldMk cId="3245814847" sldId="2750"/>
        </pc:sldMkLst>
      </pc:sldChg>
      <pc:sldChg chg="del">
        <pc:chgData name="Dubois, Alexandra GIZ" userId="6ee72dae-b07d-422e-b790-f71e998da864" providerId="ADAL" clId="{448A6E2C-6D23-47AA-890E-FD9F10F90AF8}" dt="2023-11-21T19:25:41.255" v="161" actId="47"/>
        <pc:sldMkLst>
          <pc:docMk/>
          <pc:sldMk cId="645986607" sldId="2751"/>
        </pc:sldMkLst>
      </pc:sldChg>
      <pc:sldChg chg="modSp mod">
        <pc:chgData name="Dubois, Alexandra GIZ" userId="6ee72dae-b07d-422e-b790-f71e998da864" providerId="ADAL" clId="{448A6E2C-6D23-47AA-890E-FD9F10F90AF8}" dt="2023-11-21T20:33:44.008" v="244" actId="1076"/>
        <pc:sldMkLst>
          <pc:docMk/>
          <pc:sldMk cId="0" sldId="2762"/>
        </pc:sldMkLst>
        <pc:spChg chg="mod">
          <ac:chgData name="Dubois, Alexandra GIZ" userId="6ee72dae-b07d-422e-b790-f71e998da864" providerId="ADAL" clId="{448A6E2C-6D23-47AA-890E-FD9F10F90AF8}" dt="2023-11-21T20:33:44.008" v="244" actId="1076"/>
          <ac:spMkLst>
            <pc:docMk/>
            <pc:sldMk cId="0" sldId="2762"/>
            <ac:spMk id="226" creationId="{00000000-0000-0000-0000-000000000000}"/>
          </ac:spMkLst>
        </pc:spChg>
      </pc:sldChg>
      <pc:sldChg chg="add">
        <pc:chgData name="Dubois, Alexandra GIZ" userId="6ee72dae-b07d-422e-b790-f71e998da864" providerId="ADAL" clId="{448A6E2C-6D23-47AA-890E-FD9F10F90AF8}" dt="2023-11-21T19:17:54.444" v="3"/>
        <pc:sldMkLst>
          <pc:docMk/>
          <pc:sldMk cId="684820416" sldId="2763"/>
        </pc:sldMkLst>
      </pc:sldChg>
      <pc:sldChg chg="add">
        <pc:chgData name="Dubois, Alexandra GIZ" userId="6ee72dae-b07d-422e-b790-f71e998da864" providerId="ADAL" clId="{448A6E2C-6D23-47AA-890E-FD9F10F90AF8}" dt="2023-11-21T19:23:10.899" v="157"/>
        <pc:sldMkLst>
          <pc:docMk/>
          <pc:sldMk cId="1509361304" sldId="2764"/>
        </pc:sldMkLst>
      </pc:sldChg>
      <pc:sldChg chg="add">
        <pc:chgData name="Dubois, Alexandra GIZ" userId="6ee72dae-b07d-422e-b790-f71e998da864" providerId="ADAL" clId="{448A6E2C-6D23-47AA-890E-FD9F10F90AF8}" dt="2023-11-21T19:23:10.899" v="157"/>
        <pc:sldMkLst>
          <pc:docMk/>
          <pc:sldMk cId="4043312165" sldId="2765"/>
        </pc:sldMkLst>
      </pc:sldChg>
      <pc:sldChg chg="add">
        <pc:chgData name="Dubois, Alexandra GIZ" userId="6ee72dae-b07d-422e-b790-f71e998da864" providerId="ADAL" clId="{448A6E2C-6D23-47AA-890E-FD9F10F90AF8}" dt="2023-11-21T19:23:10.899" v="157"/>
        <pc:sldMkLst>
          <pc:docMk/>
          <pc:sldMk cId="2764230177" sldId="2766"/>
        </pc:sldMkLst>
      </pc:sldChg>
      <pc:sldChg chg="add">
        <pc:chgData name="Dubois, Alexandra GIZ" userId="6ee72dae-b07d-422e-b790-f71e998da864" providerId="ADAL" clId="{448A6E2C-6D23-47AA-890E-FD9F10F90AF8}" dt="2023-11-21T19:23:10.899" v="157"/>
        <pc:sldMkLst>
          <pc:docMk/>
          <pc:sldMk cId="335648663" sldId="2767"/>
        </pc:sldMkLst>
      </pc:sldChg>
      <pc:sldChg chg="add">
        <pc:chgData name="Dubois, Alexandra GIZ" userId="6ee72dae-b07d-422e-b790-f71e998da864" providerId="ADAL" clId="{448A6E2C-6D23-47AA-890E-FD9F10F90AF8}" dt="2023-11-21T19:23:10.899" v="157"/>
        <pc:sldMkLst>
          <pc:docMk/>
          <pc:sldMk cId="4204791575" sldId="2768"/>
        </pc:sldMkLst>
      </pc:sldChg>
      <pc:sldChg chg="add">
        <pc:chgData name="Dubois, Alexandra GIZ" userId="6ee72dae-b07d-422e-b790-f71e998da864" providerId="ADAL" clId="{448A6E2C-6D23-47AA-890E-FD9F10F90AF8}" dt="2023-11-21T19:23:10.899" v="157"/>
        <pc:sldMkLst>
          <pc:docMk/>
          <pc:sldMk cId="4053128680" sldId="2769"/>
        </pc:sldMkLst>
      </pc:sldChg>
      <pc:sldChg chg="add">
        <pc:chgData name="Dubois, Alexandra GIZ" userId="6ee72dae-b07d-422e-b790-f71e998da864" providerId="ADAL" clId="{448A6E2C-6D23-47AA-890E-FD9F10F90AF8}" dt="2023-11-21T19:23:10.899" v="157"/>
        <pc:sldMkLst>
          <pc:docMk/>
          <pc:sldMk cId="403446305" sldId="2770"/>
        </pc:sldMkLst>
      </pc:sldChg>
      <pc:sldChg chg="add">
        <pc:chgData name="Dubois, Alexandra GIZ" userId="6ee72dae-b07d-422e-b790-f71e998da864" providerId="ADAL" clId="{448A6E2C-6D23-47AA-890E-FD9F10F90AF8}" dt="2023-11-21T19:23:10.899" v="157"/>
        <pc:sldMkLst>
          <pc:docMk/>
          <pc:sldMk cId="2604580440" sldId="2771"/>
        </pc:sldMkLst>
      </pc:sldChg>
      <pc:sldChg chg="modSp add mod">
        <pc:chgData name="Dubois, Alexandra GIZ" userId="6ee72dae-b07d-422e-b790-f71e998da864" providerId="ADAL" clId="{448A6E2C-6D23-47AA-890E-FD9F10F90AF8}" dt="2023-11-21T19:23:11.066" v="158" actId="27636"/>
        <pc:sldMkLst>
          <pc:docMk/>
          <pc:sldMk cId="2112766810" sldId="2772"/>
        </pc:sldMkLst>
        <pc:spChg chg="mod">
          <ac:chgData name="Dubois, Alexandra GIZ" userId="6ee72dae-b07d-422e-b790-f71e998da864" providerId="ADAL" clId="{448A6E2C-6D23-47AA-890E-FD9F10F90AF8}" dt="2023-11-21T19:23:11.066" v="158" actId="27636"/>
          <ac:spMkLst>
            <pc:docMk/>
            <pc:sldMk cId="2112766810" sldId="2772"/>
            <ac:spMk id="2" creationId="{00000000-0000-0000-0000-000000000000}"/>
          </ac:spMkLst>
        </pc:spChg>
      </pc:sldChg>
      <pc:sldChg chg="modSp add">
        <pc:chgData name="Dubois, Alexandra GIZ" userId="6ee72dae-b07d-422e-b790-f71e998da864" providerId="ADAL" clId="{448A6E2C-6D23-47AA-890E-FD9F10F90AF8}" dt="2023-11-21T20:05:49.451" v="243" actId="1076"/>
        <pc:sldMkLst>
          <pc:docMk/>
          <pc:sldMk cId="2031961803" sldId="2773"/>
        </pc:sldMkLst>
        <pc:spChg chg="mod">
          <ac:chgData name="Dubois, Alexandra GIZ" userId="6ee72dae-b07d-422e-b790-f71e998da864" providerId="ADAL" clId="{448A6E2C-6D23-47AA-890E-FD9F10F90AF8}" dt="2023-11-21T20:05:49.451" v="243" actId="1076"/>
          <ac:spMkLst>
            <pc:docMk/>
            <pc:sldMk cId="2031961803" sldId="2773"/>
            <ac:spMk id="15" creationId="{00000000-0000-0000-0000-000000000000}"/>
          </ac:spMkLst>
        </pc:spChg>
      </pc:sldChg>
      <pc:sldChg chg="add">
        <pc:chgData name="Dubois, Alexandra GIZ" userId="6ee72dae-b07d-422e-b790-f71e998da864" providerId="ADAL" clId="{448A6E2C-6D23-47AA-890E-FD9F10F90AF8}" dt="2023-11-21T19:23:10.899" v="157"/>
        <pc:sldMkLst>
          <pc:docMk/>
          <pc:sldMk cId="61636186" sldId="2774"/>
        </pc:sldMkLst>
      </pc:sldChg>
      <pc:sldChg chg="add">
        <pc:chgData name="Dubois, Alexandra GIZ" userId="6ee72dae-b07d-422e-b790-f71e998da864" providerId="ADAL" clId="{448A6E2C-6D23-47AA-890E-FD9F10F90AF8}" dt="2023-11-21T19:23:10.899" v="157"/>
        <pc:sldMkLst>
          <pc:docMk/>
          <pc:sldMk cId="1949811218" sldId="2775"/>
        </pc:sldMkLst>
      </pc:sldChg>
      <pc:sldChg chg="add">
        <pc:chgData name="Dubois, Alexandra GIZ" userId="6ee72dae-b07d-422e-b790-f71e998da864" providerId="ADAL" clId="{448A6E2C-6D23-47AA-890E-FD9F10F90AF8}" dt="2023-11-21T19:25:34.083" v="160"/>
        <pc:sldMkLst>
          <pc:docMk/>
          <pc:sldMk cId="3633275424" sldId="2776"/>
        </pc:sldMkLst>
      </pc:sldChg>
      <pc:sldChg chg="add">
        <pc:chgData name="Dubois, Alexandra GIZ" userId="6ee72dae-b07d-422e-b790-f71e998da864" providerId="ADAL" clId="{448A6E2C-6D23-47AA-890E-FD9F10F90AF8}" dt="2023-11-21T19:25:34.083" v="160"/>
        <pc:sldMkLst>
          <pc:docMk/>
          <pc:sldMk cId="2220676798" sldId="2777"/>
        </pc:sldMkLst>
      </pc:sldChg>
      <pc:sldChg chg="add">
        <pc:chgData name="Dubois, Alexandra GIZ" userId="6ee72dae-b07d-422e-b790-f71e998da864" providerId="ADAL" clId="{448A6E2C-6D23-47AA-890E-FD9F10F90AF8}" dt="2023-11-21T19:25:34.083" v="160"/>
        <pc:sldMkLst>
          <pc:docMk/>
          <pc:sldMk cId="3300804532" sldId="2778"/>
        </pc:sldMkLst>
      </pc:sldChg>
      <pc:sldChg chg="add">
        <pc:chgData name="Dubois, Alexandra GIZ" userId="6ee72dae-b07d-422e-b790-f71e998da864" providerId="ADAL" clId="{448A6E2C-6D23-47AA-890E-FD9F10F90AF8}" dt="2023-11-21T19:25:34.083" v="160"/>
        <pc:sldMkLst>
          <pc:docMk/>
          <pc:sldMk cId="1243002712" sldId="2779"/>
        </pc:sldMkLst>
      </pc:sldChg>
      <pc:sldChg chg="add">
        <pc:chgData name="Dubois, Alexandra GIZ" userId="6ee72dae-b07d-422e-b790-f71e998da864" providerId="ADAL" clId="{448A6E2C-6D23-47AA-890E-FD9F10F90AF8}" dt="2023-11-21T19:25:34.083" v="160"/>
        <pc:sldMkLst>
          <pc:docMk/>
          <pc:sldMk cId="3140928378" sldId="2780"/>
        </pc:sldMkLst>
      </pc:sldChg>
      <pc:sldChg chg="add">
        <pc:chgData name="Dubois, Alexandra GIZ" userId="6ee72dae-b07d-422e-b790-f71e998da864" providerId="ADAL" clId="{448A6E2C-6D23-47AA-890E-FD9F10F90AF8}" dt="2023-11-21T19:25:34.083" v="160"/>
        <pc:sldMkLst>
          <pc:docMk/>
          <pc:sldMk cId="3686636183" sldId="2781"/>
        </pc:sldMkLst>
      </pc:sldChg>
      <pc:sldChg chg="add">
        <pc:chgData name="Dubois, Alexandra GIZ" userId="6ee72dae-b07d-422e-b790-f71e998da864" providerId="ADAL" clId="{448A6E2C-6D23-47AA-890E-FD9F10F90AF8}" dt="2023-11-21T19:25:34.083" v="160"/>
        <pc:sldMkLst>
          <pc:docMk/>
          <pc:sldMk cId="3552111333" sldId="2782"/>
        </pc:sldMkLst>
      </pc:sldChg>
      <pc:sldMasterChg chg="delSldLayout">
        <pc:chgData name="Dubois, Alexandra GIZ" userId="6ee72dae-b07d-422e-b790-f71e998da864" providerId="ADAL" clId="{448A6E2C-6D23-47AA-890E-FD9F10F90AF8}" dt="2023-11-21T19:23:29.188" v="159" actId="47"/>
        <pc:sldMasterMkLst>
          <pc:docMk/>
          <pc:sldMasterMk cId="951310133" sldId="2147483648"/>
        </pc:sldMasterMkLst>
        <pc:sldLayoutChg chg="del">
          <pc:chgData name="Dubois, Alexandra GIZ" userId="6ee72dae-b07d-422e-b790-f71e998da864" providerId="ADAL" clId="{448A6E2C-6D23-47AA-890E-FD9F10F90AF8}" dt="2023-11-21T19:23:29.188" v="159" actId="47"/>
          <pc:sldLayoutMkLst>
            <pc:docMk/>
            <pc:sldMasterMk cId="951310133" sldId="2147483648"/>
            <pc:sldLayoutMk cId="3937694825"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A4179-F0AD-4485-98E7-CA0CF7722072}" type="datetimeFigureOut">
              <a:rPr lang="en-GB" smtClean="0"/>
              <a:t>30/11/2023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A7CD0-009E-4D33-A316-6F6081CCFFE9}" type="slidenum">
              <a:rPr lang="en-GB" smtClean="0"/>
              <a:t>‹#›</a:t>
            </a:fld>
            <a:endParaRPr lang="en-GB"/>
          </a:p>
        </p:txBody>
      </p:sp>
    </p:spTree>
    <p:extLst>
      <p:ext uri="{BB962C8B-B14F-4D97-AF65-F5344CB8AC3E}">
        <p14:creationId xmlns:p14="http://schemas.microsoft.com/office/powerpoint/2010/main" val="984561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aner.us1.list-manage.com/track/click?u=d705e543efc26111ec1c77194&amp;id=7d0251e524&amp;e=6e76cdd8cb"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saner.us1.list-manage.com/track/click?u=d705e543efc26111ec1c77194&amp;id=5779a055e5&amp;e=6e76cdd8cb" TargetMode="External"/><Relationship Id="rId4" Type="http://schemas.openxmlformats.org/officeDocument/2006/relationships/hyperlink" Target="https://saner.us1.list-manage.com/track/click?u=d705e543efc26111ec1c77194&amp;id=8b94ac4335&amp;e=6e76cdd8cb"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20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9cf05e1c60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9cf05e1c60_0_9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5580baf0d_0_7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295580baf0d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5580baf0d_0_7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295580baf0d_0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847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4efa45da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gf4efa45da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06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4154784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90830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9cf05e1c60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9cf05e1c60_0_9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5ad49d69d6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25ad49d69d6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5ad49d69d6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5ad49d69d6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latin typeface="DM Sans"/>
                <a:ea typeface="DM Sans"/>
                <a:cs typeface="DM Sans"/>
                <a:sym typeface="DM Sans"/>
              </a:rPr>
              <a:t>Our solution has made a significant impact on the environment by reducing waste that goes into the environment polluting the environment, water sources, and the soil through our collecting services. We are also building a climate-resilient society through safe waste management. Every year, we safely remove and convert 14,000 tonnes of waste that would otherwise pollute the environment, and our waterways, and increase our carbon footprint.  We have been able to divert waste from landfills and reduce greenhouse gas emissions emitted when treating waste. Additionally, our solution has saved water by reducing the need for flushing, contributing to sustainable water management, especially in areas with water scarcity. By implementing our solution, we are making a positive contribution to the environment while providing an innovative sanitation solution.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27:notes"/>
          <p:cNvSpPr txBox="1">
            <a:spLocks noGrp="1"/>
          </p:cNvSpPr>
          <p:nvPr>
            <p:ph type="body" idx="1"/>
          </p:nvPr>
        </p:nvSpPr>
        <p:spPr>
          <a:xfrm>
            <a:off x="685800" y="4343397"/>
            <a:ext cx="5486400" cy="41145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en" sz="1200"/>
              <a:t>We recently elevated our brand to become </a:t>
            </a:r>
            <a:r>
              <a:rPr lang="en" sz="1200">
                <a:solidFill>
                  <a:schemeClr val="dk1"/>
                </a:solidFill>
                <a:highlight>
                  <a:srgbClr val="FFFFFF"/>
                </a:highlight>
              </a:rPr>
              <a:t> </a:t>
            </a:r>
            <a:r>
              <a:rPr lang="en" sz="1200" u="sng">
                <a:solidFill>
                  <a:srgbClr val="ED5A2E"/>
                </a:solidFill>
                <a:highlight>
                  <a:srgbClr val="FFFFFF"/>
                </a:highlight>
                <a:hlinkClick r:id="rId3">
                  <a:extLst>
                    <a:ext uri="{A12FA001-AC4F-418D-AE19-62706E023703}">
                      <ahyp:hlinkClr xmlns:ahyp="http://schemas.microsoft.com/office/drawing/2018/hyperlinkcolor" val="tx"/>
                    </a:ext>
                  </a:extLst>
                </a:hlinkClick>
              </a:rPr>
              <a:t>The Sanergy Collaborative</a:t>
            </a:r>
            <a:r>
              <a:rPr lang="en" sz="1200">
                <a:solidFill>
                  <a:schemeClr val="dk1"/>
                </a:solidFill>
                <a:highlight>
                  <a:srgbClr val="FFFFFF"/>
                </a:highlight>
              </a:rPr>
              <a:t> – an alliance of partners harnessing the circular economy to develop and scale safe sanitation systems and regenerative food systems across fast growing cities world-wide. We launched</a:t>
            </a:r>
            <a:r>
              <a:rPr lang="en" sz="1200">
                <a:solidFill>
                  <a:schemeClr val="dk1"/>
                </a:solidFill>
                <a:highlight>
                  <a:srgbClr val="FFFFFF"/>
                </a:highlight>
                <a:latin typeface="Helvetica Neue"/>
                <a:ea typeface="Helvetica Neue"/>
                <a:cs typeface="Helvetica Neue"/>
                <a:sym typeface="Helvetica Neue"/>
              </a:rPr>
              <a:t> </a:t>
            </a:r>
            <a:r>
              <a:rPr lang="en" sz="1200" u="sng">
                <a:solidFill>
                  <a:srgbClr val="ED5A2E"/>
                </a:solidFill>
                <a:highlight>
                  <a:srgbClr val="FFFFFF"/>
                </a:highligh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Fresh Life</a:t>
            </a:r>
            <a:r>
              <a:rPr lang="en" sz="1200">
                <a:solidFill>
                  <a:schemeClr val="dk1"/>
                </a:solidFill>
                <a:highlight>
                  <a:srgbClr val="FFFFFF"/>
                </a:highlight>
                <a:latin typeface="Helvetica Neue"/>
                <a:ea typeface="Helvetica Neue"/>
                <a:cs typeface="Helvetica Neue"/>
                <a:sym typeface="Helvetica Neue"/>
              </a:rPr>
              <a:t> and </a:t>
            </a:r>
            <a:r>
              <a:rPr lang="en" sz="1200" u="sng">
                <a:solidFill>
                  <a:srgbClr val="ED5A2E"/>
                </a:solidFill>
                <a:highlight>
                  <a:srgbClr val="FFFFFF"/>
                </a:highligh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Regen Organics</a:t>
            </a:r>
            <a:r>
              <a:rPr lang="en" sz="1200">
                <a:solidFill>
                  <a:schemeClr val="dk1"/>
                </a:solidFill>
                <a:highlight>
                  <a:srgbClr val="FFFFFF"/>
                </a:highlight>
                <a:latin typeface="Helvetica Neue"/>
                <a:ea typeface="Helvetica Neue"/>
                <a:cs typeface="Helvetica Neue"/>
                <a:sym typeface="Helvetica Neue"/>
              </a:rPr>
              <a:t> as independent entities and founding partners of Sanergy Collaborative to continue delivering bold sanitation solutions for all underserved urban residents, and building a thriving regenerative agriculture sector through production of feed, fertilizer and fuels respectively.</a:t>
            </a:r>
            <a:endParaRPr sz="1200">
              <a:solidFill>
                <a:schemeClr val="dk1"/>
              </a:solidFill>
              <a:highlight>
                <a:srgbClr val="FFFFFF"/>
              </a:highlight>
            </a:endParaRPr>
          </a:p>
          <a:p>
            <a:pPr marL="457200" lvl="0" indent="-228600" algn="l" rtl="0">
              <a:lnSpc>
                <a:spcPct val="100000"/>
              </a:lnSpc>
              <a:spcBef>
                <a:spcPts val="0"/>
              </a:spcBef>
              <a:spcAft>
                <a:spcPts val="0"/>
              </a:spcAft>
              <a:buClr>
                <a:schemeClr val="dk1"/>
              </a:buClr>
              <a:buSzPts val="1400"/>
              <a:buFont typeface="Arial"/>
              <a:buNone/>
            </a:pPr>
            <a:endParaRPr sz="1200">
              <a:solidFill>
                <a:schemeClr val="dk1"/>
              </a:solidFill>
              <a:highlight>
                <a:srgbClr val="FFFFFF"/>
              </a:highlight>
            </a:endParaRPr>
          </a:p>
          <a:p>
            <a:pPr marL="457200" lvl="0" indent="-228600" algn="l" rtl="0">
              <a:lnSpc>
                <a:spcPct val="100000"/>
              </a:lnSpc>
              <a:spcBef>
                <a:spcPts val="0"/>
              </a:spcBef>
              <a:spcAft>
                <a:spcPts val="0"/>
              </a:spcAft>
              <a:buClr>
                <a:schemeClr val="dk1"/>
              </a:buClr>
              <a:buSzPts val="1400"/>
              <a:buFont typeface="Arial"/>
              <a:buNone/>
            </a:pPr>
            <a:r>
              <a:rPr lang="en" sz="1200"/>
              <a:t>Each entity is independently managed and governed, and works to achieve a </a:t>
            </a:r>
            <a:r>
              <a:rPr lang="en" sz="1200" b="1"/>
              <a:t>shared mission </a:t>
            </a:r>
            <a:r>
              <a:rPr lang="en" sz="1200" b="1">
                <a:solidFill>
                  <a:schemeClr val="dk1"/>
                </a:solidFill>
                <a:highlight>
                  <a:srgbClr val="FFFFFF"/>
                </a:highlight>
                <a:latin typeface="Helvetica Neue"/>
                <a:ea typeface="Helvetica Neue"/>
                <a:cs typeface="Helvetica Neue"/>
                <a:sym typeface="Helvetica Neue"/>
              </a:rPr>
              <a:t>healthy prosperous communities and cities</a:t>
            </a:r>
            <a:r>
              <a:rPr lang="en" sz="1200"/>
              <a:t>. </a:t>
            </a:r>
            <a:endParaRPr sz="1200"/>
          </a:p>
          <a:p>
            <a:pPr marL="457200" lvl="0" indent="-228600" algn="l" rtl="0">
              <a:lnSpc>
                <a:spcPct val="100000"/>
              </a:lnSpc>
              <a:spcBef>
                <a:spcPts val="0"/>
              </a:spcBef>
              <a:spcAft>
                <a:spcPts val="0"/>
              </a:spcAft>
              <a:buClr>
                <a:schemeClr val="dk1"/>
              </a:buClr>
              <a:buSzPts val="1400"/>
              <a:buFont typeface="Arial"/>
              <a:buNone/>
            </a:pPr>
            <a:r>
              <a:rPr lang="en" sz="1200"/>
              <a:t>Sanergy For-profit (Regen Organics) does not distribute dividends to the Nonprofit entity (Fresh Life), thus the revenue of end-products is used by the For-profit entity to invest in R&amp;D and expansion projects. However, the two entities are parties to an arms-length, sub-market rate contract in which the Nonprofit entity pays a fee for the For-profit entity to transport and treat the waste. This fee covers neither the full cost of transportation nor the cost of treatment. Therefore, those costs are subsidized by profit made by Sanergy For-profit with the sales of end-products. </a:t>
            </a:r>
            <a:endParaRPr sz="1200"/>
          </a:p>
          <a:p>
            <a:pPr marL="457200" lvl="0" indent="-228600" algn="l" rtl="0">
              <a:lnSpc>
                <a:spcPct val="100000"/>
              </a:lnSpc>
              <a:spcBef>
                <a:spcPts val="0"/>
              </a:spcBef>
              <a:spcAft>
                <a:spcPts val="0"/>
              </a:spcAft>
              <a:buClr>
                <a:schemeClr val="dk1"/>
              </a:buClr>
              <a:buSzPts val="1400"/>
              <a:buFont typeface="Arial"/>
              <a:buNone/>
            </a:pPr>
            <a:endParaRPr sz="1200"/>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5ad49d69d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5ad49d69d6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5ad49d69d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5ad49d69d6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eb81bcd7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1eb81bcd769_0_0:notes"/>
          <p:cNvSpPr txBox="1">
            <a:spLocks noGrp="1"/>
          </p:cNvSpPr>
          <p:nvPr>
            <p:ph type="body" idx="1"/>
          </p:nvPr>
        </p:nvSpPr>
        <p:spPr>
          <a:xfrm>
            <a:off x="685800" y="4343397"/>
            <a:ext cx="5486400" cy="41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5:notes"/>
          <p:cNvSpPr txBox="1">
            <a:spLocks noGrp="1"/>
          </p:cNvSpPr>
          <p:nvPr>
            <p:ph type="body" idx="1"/>
          </p:nvPr>
        </p:nvSpPr>
        <p:spPr>
          <a:xfrm>
            <a:off x="685800" y="4343400"/>
            <a:ext cx="5486400" cy="41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have established one of the largest pro-poor, safely managed, non-sewered sanitation networks in the world serving 4 cities across Africa.</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a:spLocks noGrp="1" noRot="1" noChangeAspect="1"/>
          </p:cNvSpPr>
          <p:nvPr>
            <p:ph type="sldImg" idx="2"/>
          </p:nvPr>
        </p:nvSpPr>
        <p:spPr>
          <a:xfrm>
            <a:off x="-19253200" y="5103813"/>
            <a:ext cx="45364400" cy="25517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8:notes"/>
          <p:cNvSpPr txBox="1">
            <a:spLocks noGrp="1"/>
          </p:cNvSpPr>
          <p:nvPr>
            <p:ph type="body" idx="1"/>
          </p:nvPr>
        </p:nvSpPr>
        <p:spPr>
          <a:xfrm>
            <a:off x="685800" y="32322977"/>
            <a:ext cx="5486400" cy="30621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Every step of our sanitation value chain creates employment opportunities for the 3.1 million unemployed persons in Kenya. Also, with a 24 hour access to safe sanitation, urban residents can thrive and maximize their potential, free from sanitation-related diseases.  </a:t>
            </a:r>
            <a:endParaRPr>
              <a:solidFill>
                <a:schemeClr val="dk1"/>
              </a:solidFill>
            </a:endParaRPr>
          </a:p>
          <a:p>
            <a:pPr marL="0" lvl="0" indent="0" algn="l" rtl="0">
              <a:lnSpc>
                <a:spcPct val="115000"/>
              </a:lnSpc>
              <a:spcBef>
                <a:spcPts val="0"/>
              </a:spcBef>
              <a:spcAft>
                <a:spcPts val="0"/>
              </a:spcAft>
              <a:buClr>
                <a:schemeClr val="dk1"/>
              </a:buClr>
              <a:buSzPts val="1500"/>
              <a:buFont typeface="Arial"/>
              <a:buNone/>
            </a:pPr>
            <a:endParaRPr sz="1050">
              <a:solidFill>
                <a:srgbClr val="444746"/>
              </a:solidFill>
              <a:highlight>
                <a:srgbClr val="FFFFFF"/>
              </a:highlight>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9:notes"/>
          <p:cNvSpPr txBox="1">
            <a:spLocks noGrp="1"/>
          </p:cNvSpPr>
          <p:nvPr>
            <p:ph type="body" idx="1"/>
          </p:nvPr>
        </p:nvSpPr>
        <p:spPr>
          <a:xfrm>
            <a:off x="685800" y="4343397"/>
            <a:ext cx="5486400" cy="41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1000"/>
              </a:spcBef>
              <a:spcAft>
                <a:spcPts val="0"/>
              </a:spcAft>
              <a:buSzPts val="1100"/>
              <a:buNone/>
            </a:pPr>
            <a:endParaRPr>
              <a:solidFill>
                <a:schemeClr val="dk1"/>
              </a:solidFill>
            </a:endParaRPr>
          </a:p>
          <a:p>
            <a:pPr marL="0" lvl="0" indent="0" algn="l" rtl="0">
              <a:lnSpc>
                <a:spcPct val="100000"/>
              </a:lnSpc>
              <a:spcBef>
                <a:spcPts val="100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5580baf0d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95580baf0d_0_153:notes"/>
          <p:cNvSpPr txBox="1">
            <a:spLocks noGrp="1"/>
          </p:cNvSpPr>
          <p:nvPr>
            <p:ph type="body" idx="1"/>
          </p:nvPr>
        </p:nvSpPr>
        <p:spPr>
          <a:xfrm>
            <a:off x="685800" y="4400550"/>
            <a:ext cx="5486400" cy="3600300"/>
          </a:xfrm>
          <a:prstGeom prst="rect">
            <a:avLst/>
          </a:prstGeom>
          <a:noFill/>
          <a:ln>
            <a:noFill/>
          </a:ln>
        </p:spPr>
        <p:txBody>
          <a:bodyPr spcFirstLastPara="1" wrap="square" lIns="91250" tIns="45600" rIns="91250" bIns="45600" anchor="t" anchorCtr="0">
            <a:noAutofit/>
          </a:bodyPr>
          <a:lstStyle/>
          <a:p>
            <a:pPr marL="0" lvl="0" indent="0" algn="l" rtl="0">
              <a:lnSpc>
                <a:spcPct val="117999"/>
              </a:lnSpc>
              <a:spcBef>
                <a:spcPts val="0"/>
              </a:spcBef>
              <a:spcAft>
                <a:spcPts val="0"/>
              </a:spcAft>
              <a:buSzPts val="1400"/>
              <a:buNone/>
            </a:pPr>
            <a:endParaRPr/>
          </a:p>
        </p:txBody>
      </p:sp>
      <p:sp>
        <p:nvSpPr>
          <p:cNvPr id="202" name="Google Shape;202;g295580baf0d_0_153:notes"/>
          <p:cNvSpPr txBox="1">
            <a:spLocks noGrp="1"/>
          </p:cNvSpPr>
          <p:nvPr>
            <p:ph type="sldNum" idx="12"/>
          </p:nvPr>
        </p:nvSpPr>
        <p:spPr>
          <a:xfrm>
            <a:off x="3884613" y="8685213"/>
            <a:ext cx="2971800" cy="458700"/>
          </a:xfrm>
          <a:prstGeom prst="rect">
            <a:avLst/>
          </a:prstGeom>
          <a:noFill/>
          <a:ln>
            <a:noFill/>
          </a:ln>
        </p:spPr>
        <p:txBody>
          <a:bodyPr spcFirstLastPara="1" wrap="square" lIns="91250" tIns="45600" rIns="91250"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nl-NL"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eb81bcd76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eb81bcd76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95580baf0d_0_607:notes"/>
          <p:cNvSpPr txBox="1">
            <a:spLocks noGrp="1"/>
          </p:cNvSpPr>
          <p:nvPr>
            <p:ph type="body" idx="1"/>
          </p:nvPr>
        </p:nvSpPr>
        <p:spPr>
          <a:xfrm>
            <a:off x="685800" y="440055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14" name="Google Shape;214;g295580baf0d_0_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95580baf0d_0_6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295580baf0d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95580baf0d_0_6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295580baf0d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95580baf0d_0_6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295580baf0d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5580baf0d_0_6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295580baf0d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9cf05e1c60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29cf05e1c6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B6B7-FE81-9442-C9BF-75A68A47F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5AEFB1C-1426-4A33-CF91-328ABE7557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4ABB89-9764-A525-B2F3-EEE0AE0878BC}"/>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5" name="Footer Placeholder 4">
            <a:extLst>
              <a:ext uri="{FF2B5EF4-FFF2-40B4-BE49-F238E27FC236}">
                <a16:creationId xmlns:a16="http://schemas.microsoft.com/office/drawing/2014/main" id="{5BF2D2BB-468D-0BBD-4C51-7DC45FE284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37DD6F-F865-7A4A-6773-9D3396D26704}"/>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16740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5AB3B-104B-9601-9809-A0DE061571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DA84E2-9FAE-8250-B73B-E9283EF35F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BFFAFB-0CE6-3BFC-825E-6321A854F68F}"/>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5" name="Footer Placeholder 4">
            <a:extLst>
              <a:ext uri="{FF2B5EF4-FFF2-40B4-BE49-F238E27FC236}">
                <a16:creationId xmlns:a16="http://schemas.microsoft.com/office/drawing/2014/main" id="{6426755B-2FD4-E5FB-3A0A-FD69B1A35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C51CE4-0CA0-3424-E44F-2EE12BD72374}"/>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06852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668E37-45DA-2996-E633-6AD6FA4803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B7CCCC-C327-9B0A-D81A-F8287EAE83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C75261-EF73-FF34-D752-634B63DF99E0}"/>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5" name="Footer Placeholder 4">
            <a:extLst>
              <a:ext uri="{FF2B5EF4-FFF2-40B4-BE49-F238E27FC236}">
                <a16:creationId xmlns:a16="http://schemas.microsoft.com/office/drawing/2014/main" id="{60F3A7D9-9C13-D218-154A-8BCF05312F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DC8FD4-EDF0-273A-1108-4E8684E7D9DC}"/>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64962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Bullets 1">
  <p:cSld name="Title &amp; Bullets 1">
    <p:spTree>
      <p:nvGrpSpPr>
        <p:cNvPr id="1" name="Shape 135"/>
        <p:cNvGrpSpPr/>
        <p:nvPr/>
      </p:nvGrpSpPr>
      <p:grpSpPr>
        <a:xfrm>
          <a:off x="0" y="0"/>
          <a:ext cx="0" cy="0"/>
          <a:chOff x="0" y="0"/>
          <a:chExt cx="0" cy="0"/>
        </a:xfrm>
      </p:grpSpPr>
      <p:sp>
        <p:nvSpPr>
          <p:cNvPr id="136" name="Google Shape;136;p31"/>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37" name="Google Shape;137;p31"/>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38" name="Google Shape;138;p31"/>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39" name="Google Shape;139;p31"/>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4201250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2">
  <p:cSld name="Title &amp; Bullets 2">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42" name="Google Shape;142;p32"/>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43" name="Google Shape;143;p32"/>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44" name="Google Shape;144;p32"/>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2279627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ll graph">
  <p:cSld name="All graph">
    <p:spTree>
      <p:nvGrpSpPr>
        <p:cNvPr id="1" name="Shape 186"/>
        <p:cNvGrpSpPr/>
        <p:nvPr/>
      </p:nvGrpSpPr>
      <p:grpSpPr>
        <a:xfrm>
          <a:off x="0" y="0"/>
          <a:ext cx="0" cy="0"/>
          <a:chOff x="0" y="0"/>
          <a:chExt cx="0" cy="0"/>
        </a:xfrm>
      </p:grpSpPr>
      <p:sp>
        <p:nvSpPr>
          <p:cNvPr id="187" name="Google Shape;187;p41"/>
          <p:cNvSpPr txBox="1">
            <a:spLocks noGrp="1"/>
          </p:cNvSpPr>
          <p:nvPr>
            <p:ph type="title"/>
          </p:nvPr>
        </p:nvSpPr>
        <p:spPr>
          <a:xfrm>
            <a:off x="1397000" y="59794"/>
            <a:ext cx="9328800" cy="954450"/>
          </a:xfrm>
          <a:prstGeom prst="rect">
            <a:avLst/>
          </a:prstGeom>
          <a:noFill/>
          <a:ln>
            <a:noFill/>
          </a:ln>
        </p:spPr>
        <p:txBody>
          <a:bodyPr spcFirstLastPara="1" wrap="square" lIns="243800" tIns="121875" rIns="243800" bIns="121875" anchor="ctr" anchorCtr="0">
            <a:normAutofit/>
          </a:bodyPr>
          <a:lstStyle>
            <a:lvl1pPr lvl="0" algn="l" rtl="0">
              <a:lnSpc>
                <a:spcPct val="90000"/>
              </a:lnSpc>
              <a:spcBef>
                <a:spcPts val="0"/>
              </a:spcBef>
              <a:spcAft>
                <a:spcPts val="0"/>
              </a:spcAft>
              <a:buClr>
                <a:schemeClr val="dk1"/>
              </a:buClr>
              <a:buSzPts val="8800"/>
              <a:buFont typeface="Calibri"/>
              <a:buNone/>
              <a:defRPr>
                <a:latin typeface="Calibri"/>
                <a:ea typeface="Calibri"/>
                <a:cs typeface="Calibri"/>
                <a:sym typeface="Calibri"/>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188" name="Google Shape;188;p41"/>
          <p:cNvSpPr txBox="1">
            <a:spLocks noGrp="1"/>
          </p:cNvSpPr>
          <p:nvPr>
            <p:ph type="sldNum" idx="12"/>
          </p:nvPr>
        </p:nvSpPr>
        <p:spPr>
          <a:xfrm>
            <a:off x="11909030" y="6538402"/>
            <a:ext cx="327150" cy="302850"/>
          </a:xfrm>
          <a:prstGeom prst="rect">
            <a:avLst/>
          </a:prstGeom>
          <a:noFill/>
          <a:ln>
            <a:noFill/>
          </a:ln>
        </p:spPr>
        <p:txBody>
          <a:bodyPr spcFirstLastPara="1" wrap="square" lIns="243800" tIns="121875" rIns="243800" bIns="121875" anchor="ctr" anchorCtr="0">
            <a:normAutofit lnSpcReduction="20000"/>
          </a:bodyPr>
          <a:lstStyle>
            <a:lvl1pPr marL="0" lvl="0"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1pPr>
            <a:lvl2pPr marL="0" lvl="1"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2pPr>
            <a:lvl3pPr marL="0" lvl="2"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3pPr>
            <a:lvl4pPr marL="0" lvl="3"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4pPr>
            <a:lvl5pPr marL="0" lvl="4"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5pPr>
            <a:lvl6pPr marL="0" lvl="5"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6pPr>
            <a:lvl7pPr marL="0" lvl="6"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7pPr>
            <a:lvl8pPr marL="0" lvl="7"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8pPr>
            <a:lvl9pPr marL="0" lvl="8" indent="0" algn="r" rtl="0">
              <a:lnSpc>
                <a:spcPct val="100000"/>
              </a:lnSpc>
              <a:spcBef>
                <a:spcPts val="0"/>
              </a:spcBef>
              <a:spcAft>
                <a:spcPts val="0"/>
              </a:spcAft>
              <a:buClr>
                <a:srgbClr val="DCEDF3"/>
              </a:buClr>
              <a:buSzPts val="2700"/>
              <a:buFont typeface="Calibri"/>
              <a:buNone/>
              <a:defRPr sz="1350" b="0" i="0" u="none" strike="noStrike" cap="none">
                <a:solidFill>
                  <a:srgbClr val="DCEDF3"/>
                </a:solidFill>
                <a:latin typeface="Calibri"/>
                <a:ea typeface="Calibri"/>
                <a:cs typeface="Calibri"/>
                <a:sym typeface="Calibri"/>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1012148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Bullets 3">
  <p:cSld name="Title &amp; Bullets 3">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52" name="Google Shape;152;p34"/>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53" name="Google Shape;153;p34"/>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54" name="Google Shape;154;p34"/>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140494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Bullets 4">
  <p:cSld name="Title &amp; Bullets 4">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57" name="Google Shape;157;p35"/>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58" name="Google Shape;158;p35"/>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59" name="Google Shape;159;p35"/>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3426505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50" cy="763650"/>
          </a:xfrm>
          <a:prstGeom prst="rect">
            <a:avLst/>
          </a:prstGeom>
        </p:spPr>
        <p:txBody>
          <a:bodyPr spcFirstLastPara="1" wrap="square" lIns="243800" tIns="243800" rIns="243800" bIns="243800" anchor="t" anchorCtr="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73" name="Google Shape;73;p16"/>
          <p:cNvSpPr txBox="1">
            <a:spLocks noGrp="1"/>
          </p:cNvSpPr>
          <p:nvPr>
            <p:ph type="body" idx="1"/>
          </p:nvPr>
        </p:nvSpPr>
        <p:spPr>
          <a:xfrm>
            <a:off x="415600" y="1536634"/>
            <a:ext cx="11360850" cy="4555200"/>
          </a:xfrm>
          <a:prstGeom prst="rect">
            <a:avLst/>
          </a:prstGeom>
        </p:spPr>
        <p:txBody>
          <a:bodyPr spcFirstLastPara="1" wrap="square" lIns="243800" tIns="243800" rIns="243800" bIns="243800" anchor="t" anchorCtr="0">
            <a:normAutofit/>
          </a:bodyPr>
          <a:lstStyle>
            <a:lvl1pPr marL="228600" lvl="0" indent="-266700" rtl="0">
              <a:spcBef>
                <a:spcPts val="0"/>
              </a:spcBef>
              <a:spcAft>
                <a:spcPts val="0"/>
              </a:spcAft>
              <a:buSzPts val="4800"/>
              <a:buChar char="●"/>
              <a:defRPr/>
            </a:lvl1pPr>
            <a:lvl2pPr marL="457200" lvl="1" indent="-231775" rtl="0">
              <a:spcBef>
                <a:spcPts val="0"/>
              </a:spcBef>
              <a:spcAft>
                <a:spcPts val="0"/>
              </a:spcAft>
              <a:buSzPts val="3700"/>
              <a:buChar char="○"/>
              <a:defRPr/>
            </a:lvl2pPr>
            <a:lvl3pPr marL="685800" lvl="2" indent="-231775" rtl="0">
              <a:spcBef>
                <a:spcPts val="0"/>
              </a:spcBef>
              <a:spcAft>
                <a:spcPts val="0"/>
              </a:spcAft>
              <a:buSzPts val="3700"/>
              <a:buChar char="■"/>
              <a:defRPr/>
            </a:lvl3pPr>
            <a:lvl4pPr marL="914400" lvl="3" indent="-231775" rtl="0">
              <a:spcBef>
                <a:spcPts val="0"/>
              </a:spcBef>
              <a:spcAft>
                <a:spcPts val="0"/>
              </a:spcAft>
              <a:buSzPts val="3700"/>
              <a:buChar char="●"/>
              <a:defRPr/>
            </a:lvl4pPr>
            <a:lvl5pPr marL="1143000" lvl="4" indent="-231775" rtl="0">
              <a:spcBef>
                <a:spcPts val="0"/>
              </a:spcBef>
              <a:spcAft>
                <a:spcPts val="0"/>
              </a:spcAft>
              <a:buSzPts val="3700"/>
              <a:buChar char="○"/>
              <a:defRPr/>
            </a:lvl5pPr>
            <a:lvl6pPr marL="1371600" lvl="5" indent="-231775" rtl="0">
              <a:spcBef>
                <a:spcPts val="0"/>
              </a:spcBef>
              <a:spcAft>
                <a:spcPts val="0"/>
              </a:spcAft>
              <a:buSzPts val="3700"/>
              <a:buChar char="■"/>
              <a:defRPr/>
            </a:lvl6pPr>
            <a:lvl7pPr marL="1600200" lvl="6" indent="-231775" rtl="0">
              <a:spcBef>
                <a:spcPts val="0"/>
              </a:spcBef>
              <a:spcAft>
                <a:spcPts val="0"/>
              </a:spcAft>
              <a:buSzPts val="3700"/>
              <a:buChar char="●"/>
              <a:defRPr/>
            </a:lvl7pPr>
            <a:lvl8pPr marL="1828800" lvl="7" indent="-231775" rtl="0">
              <a:spcBef>
                <a:spcPts val="0"/>
              </a:spcBef>
              <a:spcAft>
                <a:spcPts val="0"/>
              </a:spcAft>
              <a:buSzPts val="3700"/>
              <a:buChar char="○"/>
              <a:defRPr/>
            </a:lvl8pPr>
            <a:lvl9pPr marL="2057400" lvl="8" indent="-231775" rtl="0">
              <a:spcBef>
                <a:spcPts val="0"/>
              </a:spcBef>
              <a:spcAft>
                <a:spcPts val="0"/>
              </a:spcAft>
              <a:buSzPts val="3700"/>
              <a:buChar char="■"/>
              <a:defRPr/>
            </a:lvl9pPr>
          </a:lstStyle>
          <a:p>
            <a:endParaRPr/>
          </a:p>
        </p:txBody>
      </p:sp>
      <p:sp>
        <p:nvSpPr>
          <p:cNvPr id="74" name="Google Shape;74;p16"/>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l-NL" smtClean="0"/>
              <a:pPr/>
              <a:t>‹#›</a:t>
            </a:fld>
            <a:endParaRPr lang="nl-NL"/>
          </a:p>
        </p:txBody>
      </p:sp>
    </p:spTree>
    <p:extLst>
      <p:ext uri="{BB962C8B-B14F-4D97-AF65-F5344CB8AC3E}">
        <p14:creationId xmlns:p14="http://schemas.microsoft.com/office/powerpoint/2010/main" val="3007165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Bullets 5">
  <p:cSld name="Title &amp; Bullets 5">
    <p:spTree>
      <p:nvGrpSpPr>
        <p:cNvPr id="1" name="Shape 160"/>
        <p:cNvGrpSpPr/>
        <p:nvPr/>
      </p:nvGrpSpPr>
      <p:grpSpPr>
        <a:xfrm>
          <a:off x="0" y="0"/>
          <a:ext cx="0" cy="0"/>
          <a:chOff x="0" y="0"/>
          <a:chExt cx="0" cy="0"/>
        </a:xfrm>
      </p:grpSpPr>
      <p:sp>
        <p:nvSpPr>
          <p:cNvPr id="161" name="Google Shape;161;p36"/>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62" name="Google Shape;162;p36"/>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63" name="Google Shape;163;p36"/>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64" name="Google Shape;164;p36"/>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1696795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Bullets 6">
  <p:cSld name="Title &amp; Bullets 6">
    <p:spTree>
      <p:nvGrpSpPr>
        <p:cNvPr id="1" name="Shape 165"/>
        <p:cNvGrpSpPr/>
        <p:nvPr/>
      </p:nvGrpSpPr>
      <p:grpSpPr>
        <a:xfrm>
          <a:off x="0" y="0"/>
          <a:ext cx="0" cy="0"/>
          <a:chOff x="0" y="0"/>
          <a:chExt cx="0" cy="0"/>
        </a:xfrm>
      </p:grpSpPr>
      <p:sp>
        <p:nvSpPr>
          <p:cNvPr id="166" name="Google Shape;166;p37"/>
          <p:cNvSpPr txBox="1">
            <a:spLocks noGrp="1"/>
          </p:cNvSpPr>
          <p:nvPr>
            <p:ph type="title"/>
          </p:nvPr>
        </p:nvSpPr>
        <p:spPr>
          <a:xfrm>
            <a:off x="603250" y="539750"/>
            <a:ext cx="10985550" cy="716550"/>
          </a:xfrm>
          <a:prstGeom prst="rect">
            <a:avLst/>
          </a:prstGeom>
          <a:noFill/>
          <a:ln>
            <a:noFill/>
          </a:ln>
        </p:spPr>
        <p:txBody>
          <a:bodyPr spcFirstLastPara="1" wrap="square" lIns="50800" tIns="50800" rIns="50800" bIns="50800" anchor="t" anchorCtr="0">
            <a:normAutofit/>
          </a:bodyPr>
          <a:lstStyle>
            <a:lvl1pPr lvl="0" algn="l" rtl="0">
              <a:lnSpc>
                <a:spcPct val="80000"/>
              </a:lnSpc>
              <a:spcBef>
                <a:spcPts val="0"/>
              </a:spcBef>
              <a:spcAft>
                <a:spcPts val="0"/>
              </a:spcAft>
              <a:buClr>
                <a:srgbClr val="000000"/>
              </a:buClr>
              <a:buSzPts val="1800"/>
              <a:buNone/>
              <a:defRPr/>
            </a:lvl1pPr>
            <a:lvl2pPr lvl="1" algn="l" rtl="0">
              <a:lnSpc>
                <a:spcPct val="80000"/>
              </a:lnSpc>
              <a:spcBef>
                <a:spcPts val="0"/>
              </a:spcBef>
              <a:spcAft>
                <a:spcPts val="0"/>
              </a:spcAft>
              <a:buClr>
                <a:srgbClr val="000000"/>
              </a:buClr>
              <a:buSzPts val="1800"/>
              <a:buNone/>
              <a:defRPr/>
            </a:lvl2pPr>
            <a:lvl3pPr lvl="2" algn="l" rtl="0">
              <a:lnSpc>
                <a:spcPct val="80000"/>
              </a:lnSpc>
              <a:spcBef>
                <a:spcPts val="0"/>
              </a:spcBef>
              <a:spcAft>
                <a:spcPts val="0"/>
              </a:spcAft>
              <a:buClr>
                <a:srgbClr val="000000"/>
              </a:buClr>
              <a:buSzPts val="1800"/>
              <a:buNone/>
              <a:defRPr/>
            </a:lvl3pPr>
            <a:lvl4pPr lvl="3" algn="l" rtl="0">
              <a:lnSpc>
                <a:spcPct val="80000"/>
              </a:lnSpc>
              <a:spcBef>
                <a:spcPts val="0"/>
              </a:spcBef>
              <a:spcAft>
                <a:spcPts val="0"/>
              </a:spcAft>
              <a:buClr>
                <a:srgbClr val="000000"/>
              </a:buClr>
              <a:buSzPts val="1800"/>
              <a:buNone/>
              <a:defRPr/>
            </a:lvl4pPr>
            <a:lvl5pPr lvl="4" algn="l" rtl="0">
              <a:lnSpc>
                <a:spcPct val="80000"/>
              </a:lnSpc>
              <a:spcBef>
                <a:spcPts val="0"/>
              </a:spcBef>
              <a:spcAft>
                <a:spcPts val="0"/>
              </a:spcAft>
              <a:buClr>
                <a:srgbClr val="000000"/>
              </a:buClr>
              <a:buSzPts val="1800"/>
              <a:buNone/>
              <a:defRPr/>
            </a:lvl5pPr>
            <a:lvl6pPr lvl="5" algn="l" rtl="0">
              <a:lnSpc>
                <a:spcPct val="80000"/>
              </a:lnSpc>
              <a:spcBef>
                <a:spcPts val="0"/>
              </a:spcBef>
              <a:spcAft>
                <a:spcPts val="0"/>
              </a:spcAft>
              <a:buClr>
                <a:srgbClr val="000000"/>
              </a:buClr>
              <a:buSzPts val="1800"/>
              <a:buNone/>
              <a:defRPr/>
            </a:lvl6pPr>
            <a:lvl7pPr lvl="6" algn="l" rtl="0">
              <a:lnSpc>
                <a:spcPct val="80000"/>
              </a:lnSpc>
              <a:spcBef>
                <a:spcPts val="0"/>
              </a:spcBef>
              <a:spcAft>
                <a:spcPts val="0"/>
              </a:spcAft>
              <a:buClr>
                <a:srgbClr val="000000"/>
              </a:buClr>
              <a:buSzPts val="1800"/>
              <a:buNone/>
              <a:defRPr/>
            </a:lvl7pPr>
            <a:lvl8pPr lvl="7" algn="l" rtl="0">
              <a:lnSpc>
                <a:spcPct val="80000"/>
              </a:lnSpc>
              <a:spcBef>
                <a:spcPts val="0"/>
              </a:spcBef>
              <a:spcAft>
                <a:spcPts val="0"/>
              </a:spcAft>
              <a:buClr>
                <a:srgbClr val="000000"/>
              </a:buClr>
              <a:buSzPts val="1800"/>
              <a:buNone/>
              <a:defRPr/>
            </a:lvl8pPr>
            <a:lvl9pPr lvl="8" algn="l" rtl="0">
              <a:lnSpc>
                <a:spcPct val="80000"/>
              </a:lnSpc>
              <a:spcBef>
                <a:spcPts val="0"/>
              </a:spcBef>
              <a:spcAft>
                <a:spcPts val="0"/>
              </a:spcAft>
              <a:buClr>
                <a:srgbClr val="000000"/>
              </a:buClr>
              <a:buSzPts val="1800"/>
              <a:buNone/>
              <a:defRPr/>
            </a:lvl9pPr>
          </a:lstStyle>
          <a:p>
            <a:endParaRPr/>
          </a:p>
        </p:txBody>
      </p:sp>
      <p:sp>
        <p:nvSpPr>
          <p:cNvPr id="167" name="Google Shape;167;p37"/>
          <p:cNvSpPr txBox="1">
            <a:spLocks noGrp="1"/>
          </p:cNvSpPr>
          <p:nvPr>
            <p:ph type="body" idx="1"/>
          </p:nvPr>
        </p:nvSpPr>
        <p:spPr>
          <a:xfrm>
            <a:off x="603250" y="1186481"/>
            <a:ext cx="10985550" cy="467400"/>
          </a:xfrm>
          <a:prstGeom prst="rect">
            <a:avLst/>
          </a:prstGeom>
          <a:noFill/>
          <a:ln>
            <a:noFill/>
          </a:ln>
        </p:spPr>
        <p:txBody>
          <a:bodyPr spcFirstLastPara="1" wrap="square" lIns="45700" tIns="45700" rIns="45700" bIns="45700" anchor="t" anchorCtr="0">
            <a:normAutofit/>
          </a:bodyPr>
          <a:lstStyle>
            <a:lvl1pPr marL="228600" lvl="0" indent="-114300" algn="l" rtl="0">
              <a:lnSpc>
                <a:spcPct val="100000"/>
              </a:lnSpc>
              <a:spcBef>
                <a:spcPts val="0"/>
              </a:spcBef>
              <a:spcAft>
                <a:spcPts val="0"/>
              </a:spcAft>
              <a:buClr>
                <a:srgbClr val="000000"/>
              </a:buClr>
              <a:buSzPts val="5500"/>
              <a:buFont typeface="Helvetica Neue"/>
              <a:buNone/>
              <a:defRPr sz="2750" b="1">
                <a:solidFill>
                  <a:srgbClr val="000000"/>
                </a:solidFill>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68" name="Google Shape;168;p37"/>
          <p:cNvSpPr txBox="1">
            <a:spLocks noGrp="1"/>
          </p:cNvSpPr>
          <p:nvPr>
            <p:ph type="body" idx="2"/>
          </p:nvPr>
        </p:nvSpPr>
        <p:spPr>
          <a:xfrm>
            <a:off x="603250" y="2124252"/>
            <a:ext cx="10985550" cy="4128000"/>
          </a:xfrm>
          <a:prstGeom prst="rect">
            <a:avLst/>
          </a:prstGeom>
          <a:noFill/>
          <a:ln>
            <a:noFill/>
          </a:ln>
        </p:spPr>
        <p:txBody>
          <a:bodyPr spcFirstLastPara="1" wrap="square" lIns="50800" tIns="50800" rIns="50800" bIns="50800" anchor="t" anchorCtr="0">
            <a:normAutofit/>
          </a:bodyPr>
          <a:lstStyle>
            <a:lvl1pPr marL="228600" lvl="0" indent="-184595" algn="l" rtl="0">
              <a:lnSpc>
                <a:spcPct val="90000"/>
              </a:lnSpc>
              <a:spcBef>
                <a:spcPts val="2250"/>
              </a:spcBef>
              <a:spcAft>
                <a:spcPts val="0"/>
              </a:spcAft>
              <a:buClr>
                <a:srgbClr val="EB220C"/>
              </a:buClr>
              <a:buSzPts val="2214"/>
              <a:buChar char="●"/>
              <a:defRPr/>
            </a:lvl1pPr>
            <a:lvl2pPr marL="457200" lvl="1" indent="-184595" algn="l" rtl="0">
              <a:lnSpc>
                <a:spcPct val="90000"/>
              </a:lnSpc>
              <a:spcBef>
                <a:spcPts val="2250"/>
              </a:spcBef>
              <a:spcAft>
                <a:spcPts val="0"/>
              </a:spcAft>
              <a:buClr>
                <a:srgbClr val="EB220C"/>
              </a:buClr>
              <a:buSzPts val="2214"/>
              <a:buChar char="○"/>
              <a:defRPr/>
            </a:lvl2pPr>
            <a:lvl3pPr marL="685800" lvl="2" indent="-184595" algn="l" rtl="0">
              <a:lnSpc>
                <a:spcPct val="90000"/>
              </a:lnSpc>
              <a:spcBef>
                <a:spcPts val="2250"/>
              </a:spcBef>
              <a:spcAft>
                <a:spcPts val="0"/>
              </a:spcAft>
              <a:buClr>
                <a:srgbClr val="EB220C"/>
              </a:buClr>
              <a:buSzPts val="2214"/>
              <a:buChar char="■"/>
              <a:defRPr/>
            </a:lvl3pPr>
            <a:lvl4pPr marL="914400" lvl="3" indent="-184595" algn="l" rtl="0">
              <a:lnSpc>
                <a:spcPct val="90000"/>
              </a:lnSpc>
              <a:spcBef>
                <a:spcPts val="2250"/>
              </a:spcBef>
              <a:spcAft>
                <a:spcPts val="0"/>
              </a:spcAft>
              <a:buClr>
                <a:srgbClr val="EB220C"/>
              </a:buClr>
              <a:buSzPts val="2214"/>
              <a:buChar char="●"/>
              <a:defRPr/>
            </a:lvl4pPr>
            <a:lvl5pPr marL="1143000" lvl="4" indent="-184595" algn="l" rtl="0">
              <a:lnSpc>
                <a:spcPct val="90000"/>
              </a:lnSpc>
              <a:spcBef>
                <a:spcPts val="2250"/>
              </a:spcBef>
              <a:spcAft>
                <a:spcPts val="0"/>
              </a:spcAft>
              <a:buClr>
                <a:srgbClr val="EB220C"/>
              </a:buClr>
              <a:buSzPts val="2214"/>
              <a:buChar char="○"/>
              <a:defRPr/>
            </a:lvl5pPr>
            <a:lvl6pPr marL="1371600" lvl="5" indent="-184595" algn="l" rtl="0">
              <a:lnSpc>
                <a:spcPct val="90000"/>
              </a:lnSpc>
              <a:spcBef>
                <a:spcPts val="2250"/>
              </a:spcBef>
              <a:spcAft>
                <a:spcPts val="0"/>
              </a:spcAft>
              <a:buClr>
                <a:srgbClr val="EB220C"/>
              </a:buClr>
              <a:buSzPts val="2214"/>
              <a:buChar char="■"/>
              <a:defRPr/>
            </a:lvl6pPr>
            <a:lvl7pPr marL="1600200" lvl="6" indent="-184595" algn="l" rtl="0">
              <a:lnSpc>
                <a:spcPct val="90000"/>
              </a:lnSpc>
              <a:spcBef>
                <a:spcPts val="2250"/>
              </a:spcBef>
              <a:spcAft>
                <a:spcPts val="0"/>
              </a:spcAft>
              <a:buClr>
                <a:srgbClr val="EB220C"/>
              </a:buClr>
              <a:buSzPts val="2214"/>
              <a:buChar char="●"/>
              <a:defRPr/>
            </a:lvl7pPr>
            <a:lvl8pPr marL="1828800" lvl="7" indent="-184595" algn="l" rtl="0">
              <a:lnSpc>
                <a:spcPct val="90000"/>
              </a:lnSpc>
              <a:spcBef>
                <a:spcPts val="2250"/>
              </a:spcBef>
              <a:spcAft>
                <a:spcPts val="0"/>
              </a:spcAft>
              <a:buClr>
                <a:srgbClr val="EB220C"/>
              </a:buClr>
              <a:buSzPts val="2214"/>
              <a:buChar char="○"/>
              <a:defRPr/>
            </a:lvl8pPr>
            <a:lvl9pPr marL="2057400" lvl="8" indent="-184595" algn="l" rtl="0">
              <a:lnSpc>
                <a:spcPct val="90000"/>
              </a:lnSpc>
              <a:spcBef>
                <a:spcPts val="2250"/>
              </a:spcBef>
              <a:spcAft>
                <a:spcPts val="0"/>
              </a:spcAft>
              <a:buClr>
                <a:srgbClr val="EB220C"/>
              </a:buClr>
              <a:buSzPts val="2214"/>
              <a:buChar char="■"/>
              <a:defRPr/>
            </a:lvl9pPr>
          </a:lstStyle>
          <a:p>
            <a:endParaRPr/>
          </a:p>
        </p:txBody>
      </p:sp>
      <p:sp>
        <p:nvSpPr>
          <p:cNvPr id="169" name="Google Shape;169;p37"/>
          <p:cNvSpPr txBox="1">
            <a:spLocks noGrp="1"/>
          </p:cNvSpPr>
          <p:nvPr>
            <p:ph type="sldNum" idx="12"/>
          </p:nvPr>
        </p:nvSpPr>
        <p:spPr>
          <a:xfrm>
            <a:off x="6000750" y="6212309"/>
            <a:ext cx="184200" cy="518091"/>
          </a:xfrm>
          <a:prstGeom prst="rect">
            <a:avLst/>
          </a:prstGeom>
          <a:noFill/>
          <a:ln>
            <a:noFill/>
          </a:ln>
        </p:spPr>
        <p:txBody>
          <a:bodyPr spcFirstLastPara="1" wrap="square" lIns="50800" tIns="50800" rIns="50800" bIns="50800" anchor="b" anchorCtr="0">
            <a:spAutoFit/>
          </a:bodyPr>
          <a:lstStyle>
            <a:lvl1pPr marL="0" lvl="0" indent="0" algn="ctr" rtl="0">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nl-NL" smtClean="0"/>
              <a:pPr/>
              <a:t>‹#›</a:t>
            </a:fld>
            <a:endParaRPr lang="nl-NL" sz="1350">
              <a:solidFill>
                <a:schemeClr val="dk2"/>
              </a:solidFill>
            </a:endParaRPr>
          </a:p>
        </p:txBody>
      </p:sp>
    </p:spTree>
    <p:extLst>
      <p:ext uri="{BB962C8B-B14F-4D97-AF65-F5344CB8AC3E}">
        <p14:creationId xmlns:p14="http://schemas.microsoft.com/office/powerpoint/2010/main" val="1728125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2771-ADE4-DA7C-8FDF-BFED33C29C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D8EC1B-AF52-7152-B96B-95C9037793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A4E08-D19D-497C-56F2-4294A53A43D8}"/>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5" name="Footer Placeholder 4">
            <a:extLst>
              <a:ext uri="{FF2B5EF4-FFF2-40B4-BE49-F238E27FC236}">
                <a16:creationId xmlns:a16="http://schemas.microsoft.com/office/drawing/2014/main" id="{5DCB75C0-8DA8-18CE-50E9-C6D2A4757B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1BF98F-9CE1-24AC-8F86-59AD89B4BACC}"/>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1568343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977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resentation title layout">
  <p:cSld name="Presentation title layout">
    <p:bg>
      <p:bgPr>
        <a:solidFill>
          <a:srgbClr val="0A63AB"/>
        </a:solidFill>
        <a:effectLst/>
      </p:bgPr>
    </p:bg>
    <p:spTree>
      <p:nvGrpSpPr>
        <p:cNvPr id="1" name="Shape 8"/>
        <p:cNvGrpSpPr/>
        <p:nvPr/>
      </p:nvGrpSpPr>
      <p:grpSpPr>
        <a:xfrm>
          <a:off x="0" y="0"/>
          <a:ext cx="0" cy="0"/>
          <a:chOff x="0" y="0"/>
          <a:chExt cx="0" cy="0"/>
        </a:xfrm>
      </p:grpSpPr>
      <p:sp>
        <p:nvSpPr>
          <p:cNvPr id="9" name="Google Shape;9;p5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5645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er layout 1">
  <p:cSld name="Customer layout 1">
    <p:spTree>
      <p:nvGrpSpPr>
        <p:cNvPr id="1" name="Shape 35"/>
        <p:cNvGrpSpPr/>
        <p:nvPr/>
      </p:nvGrpSpPr>
      <p:grpSpPr>
        <a:xfrm>
          <a:off x="0" y="0"/>
          <a:ext cx="0" cy="0"/>
          <a:chOff x="0" y="0"/>
          <a:chExt cx="0" cy="0"/>
        </a:xfrm>
      </p:grpSpPr>
      <p:sp>
        <p:nvSpPr>
          <p:cNvPr id="36" name="Google Shape;36;p6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
        <p:nvSpPr>
          <p:cNvPr id="37" name="Google Shape;37;p64"/>
          <p:cNvSpPr/>
          <p:nvPr/>
        </p:nvSpPr>
        <p:spPr>
          <a:xfrm>
            <a:off x="0" y="0"/>
            <a:ext cx="3898000" cy="6858000"/>
          </a:xfrm>
          <a:prstGeom prst="rect">
            <a:avLst/>
          </a:prstGeom>
          <a:solidFill>
            <a:srgbClr val="FBDE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64"/>
          <p:cNvSpPr txBox="1"/>
          <p:nvPr/>
        </p:nvSpPr>
        <p:spPr>
          <a:xfrm>
            <a:off x="476133" y="402867"/>
            <a:ext cx="2774400" cy="82063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3733" b="0" i="0" u="none" strike="noStrike" cap="none">
              <a:solidFill>
                <a:srgbClr val="0A63AB"/>
              </a:solidFill>
              <a:latin typeface="DM Sans"/>
              <a:ea typeface="DM Sans"/>
              <a:cs typeface="DM Sans"/>
              <a:sym typeface="DM Sans"/>
            </a:endParaRPr>
          </a:p>
        </p:txBody>
      </p:sp>
    </p:spTree>
    <p:extLst>
      <p:ext uri="{BB962C8B-B14F-4D97-AF65-F5344CB8AC3E}">
        <p14:creationId xmlns:p14="http://schemas.microsoft.com/office/powerpoint/2010/main" val="410977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half">
  <p:cSld name="Title only half">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734169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
        <p:cNvGrpSpPr/>
        <p:nvPr/>
      </p:nvGrpSpPr>
      <p:grpSpPr>
        <a:xfrm>
          <a:off x="0" y="0"/>
          <a:ext cx="0" cy="0"/>
          <a:chOff x="0" y="0"/>
          <a:chExt cx="0" cy="0"/>
        </a:xfrm>
      </p:grpSpPr>
      <p:sp>
        <p:nvSpPr>
          <p:cNvPr id="11" name="Google Shape;11;p56"/>
          <p:cNvSpPr txBox="1">
            <a:spLocks noGrp="1"/>
          </p:cNvSpPr>
          <p:nvPr>
            <p:ph type="title"/>
          </p:nvPr>
        </p:nvSpPr>
        <p:spPr>
          <a:xfrm>
            <a:off x="1125900" y="563333"/>
            <a:ext cx="4302400" cy="1143200"/>
          </a:xfrm>
          <a:prstGeom prst="rect">
            <a:avLst/>
          </a:prstGeom>
          <a:noFill/>
          <a:ln>
            <a:noFill/>
          </a:ln>
        </p:spPr>
        <p:txBody>
          <a:bodyPr spcFirstLastPara="1" wrap="square" lIns="0" tIns="34275" rIns="68575" bIns="34275" anchor="t" anchorCtr="0">
            <a:noAutofit/>
          </a:bodyPr>
          <a:lstStyle>
            <a:lvl1pPr marR="0" lvl="0" algn="l">
              <a:lnSpc>
                <a:spcPct val="100000"/>
              </a:lnSpc>
              <a:spcBef>
                <a:spcPts val="0"/>
              </a:spcBef>
              <a:spcAft>
                <a:spcPts val="0"/>
              </a:spcAft>
              <a:buClr>
                <a:srgbClr val="000000"/>
              </a:buClr>
              <a:buSzPts val="1400"/>
              <a:buFont typeface="Helvetica Neue"/>
              <a:buNone/>
              <a:defRPr sz="1867" b="0" i="0" u="none" strike="noStrike" cap="none">
                <a:solidFill>
                  <a:srgbClr val="000000"/>
                </a:solidFill>
                <a:latin typeface="Helvetica Neue"/>
                <a:ea typeface="Helvetica Neue"/>
                <a:cs typeface="Helvetica Neue"/>
                <a:sym typeface="Helvetica Neue"/>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12" name="Google Shape;12;p56"/>
          <p:cNvSpPr txBox="1">
            <a:spLocks noGrp="1"/>
          </p:cNvSpPr>
          <p:nvPr>
            <p:ph type="body" idx="1"/>
          </p:nvPr>
        </p:nvSpPr>
        <p:spPr>
          <a:xfrm>
            <a:off x="558800" y="1714503"/>
            <a:ext cx="11074400" cy="4411600"/>
          </a:xfrm>
          <a:prstGeom prst="rect">
            <a:avLst/>
          </a:prstGeom>
          <a:noFill/>
          <a:ln>
            <a:noFill/>
          </a:ln>
        </p:spPr>
        <p:txBody>
          <a:bodyPr spcFirstLastPara="1" wrap="square" lIns="68575" tIns="34275" rIns="68575" bIns="34275" anchor="t" anchorCtr="0">
            <a:noAutofit/>
          </a:bodyPr>
          <a:lstStyle>
            <a:lvl1pPr marL="609585" marR="0" lvl="0" indent="-304792" algn="l">
              <a:lnSpc>
                <a:spcPct val="100000"/>
              </a:lnSpc>
              <a:spcBef>
                <a:spcPts val="0"/>
              </a:spcBef>
              <a:spcAft>
                <a:spcPts val="0"/>
              </a:spcAft>
              <a:buClr>
                <a:srgbClr val="000000"/>
              </a:buClr>
              <a:buSzPts val="1400"/>
              <a:buFont typeface="Helvetica Neue"/>
              <a:buNone/>
              <a:defRPr sz="1867" b="0" i="0" u="none" strike="noStrike" cap="none">
                <a:solidFill>
                  <a:srgbClr val="000000"/>
                </a:solidFill>
                <a:latin typeface="Helvetica Neue"/>
                <a:ea typeface="Helvetica Neue"/>
                <a:cs typeface="Helvetica Neue"/>
                <a:sym typeface="Helvetica Neue"/>
              </a:defRPr>
            </a:lvl1pPr>
            <a:lvl2pPr marL="1219170" marR="0" lvl="1"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3" name="Google Shape;13;p56"/>
          <p:cNvSpPr txBox="1">
            <a:spLocks noGrp="1"/>
          </p:cNvSpPr>
          <p:nvPr>
            <p:ph type="sldNum" idx="12"/>
          </p:nvPr>
        </p:nvSpPr>
        <p:spPr>
          <a:xfrm>
            <a:off x="5597459" y="6446840"/>
            <a:ext cx="997200" cy="3652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1pPr>
            <a:lvl2pPr marL="0" marR="0" lvl="1"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2pPr>
            <a:lvl3pPr marL="0" marR="0" lvl="2"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3pPr>
            <a:lvl4pPr marL="0" marR="0" lvl="3"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4pPr>
            <a:lvl5pPr marL="0" marR="0" lvl="4"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5pPr>
            <a:lvl6pPr marL="0" marR="0" lvl="5"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6pPr>
            <a:lvl7pPr marL="0" marR="0" lvl="6"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7pPr>
            <a:lvl8pPr marL="0" marR="0" lvl="7"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8pPr>
            <a:lvl9pPr marL="0" marR="0" lvl="8" indent="0" algn="ctr" rtl="0">
              <a:lnSpc>
                <a:spcPct val="100000"/>
              </a:lnSpc>
              <a:spcBef>
                <a:spcPts val="0"/>
              </a:spcBef>
              <a:spcAft>
                <a:spcPts val="0"/>
              </a:spcAft>
              <a:buClr>
                <a:srgbClr val="BFBFBF"/>
              </a:buClr>
              <a:buSzPts val="1100"/>
              <a:buFont typeface="Arial"/>
              <a:buNone/>
              <a:defRPr sz="1467" b="0" i="1" u="none" strike="noStrike" cap="none">
                <a:solidFill>
                  <a:srgbClr val="BFBFB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5909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rgbClr val="0A63AB"/>
        </a:solidFill>
        <a:effectLst/>
      </p:bgPr>
    </p:bg>
    <p:spTree>
      <p:nvGrpSpPr>
        <p:cNvPr id="1" name="Shape 18"/>
        <p:cNvGrpSpPr/>
        <p:nvPr/>
      </p:nvGrpSpPr>
      <p:grpSpPr>
        <a:xfrm>
          <a:off x="0" y="0"/>
          <a:ext cx="0" cy="0"/>
          <a:chOff x="0" y="0"/>
          <a:chExt cx="0" cy="0"/>
        </a:xfrm>
      </p:grpSpPr>
      <p:sp>
        <p:nvSpPr>
          <p:cNvPr id="19" name="Google Shape;19;p5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9479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9144000" cy="6858000"/>
          </a:xfrm>
        </p:grpSpPr>
        <p:pic>
          <p:nvPicPr>
            <p:cNvPr id="7" name="Picture 6" descr="S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4"/>
            <a:stretch/>
          </p:blipFill>
          <p:spPr>
            <a:xfrm rot="5400000">
              <a:off x="3739196" y="525780"/>
              <a:ext cx="1664208" cy="612648"/>
            </a:xfrm>
            <a:prstGeom prst="rect">
              <a:avLst/>
            </a:prstGeom>
          </p:spPr>
        </p:pic>
        <p:pic>
          <p:nvPicPr>
            <p:cNvPr id="14" name="Picture 13"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4"/>
            <a:stretch/>
          </p:blipFill>
          <p:spPr>
            <a:xfrm rot="5400000">
              <a:off x="3739196" y="5719572"/>
              <a:ext cx="1664208" cy="612648"/>
            </a:xfrm>
            <a:prstGeom prst="rect">
              <a:avLst/>
            </a:prstGeom>
          </p:spPr>
        </p:pic>
      </p:grpSp>
      <p:sp>
        <p:nvSpPr>
          <p:cNvPr id="2" name="Title 1"/>
          <p:cNvSpPr>
            <a:spLocks noGrp="1"/>
          </p:cNvSpPr>
          <p:nvPr>
            <p:ph type="ctrTitle"/>
          </p:nvPr>
        </p:nvSpPr>
        <p:spPr>
          <a:xfrm>
            <a:off x="2562579" y="1811864"/>
            <a:ext cx="7078488"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2562579" y="3598328"/>
            <a:ext cx="7078488"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087223" y="5054602"/>
            <a:ext cx="897701" cy="279400"/>
          </a:xfrm>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a:xfrm>
            <a:off x="2562579" y="5054602"/>
            <a:ext cx="5419813" cy="279400"/>
          </a:xfrm>
        </p:spPr>
        <p:txBody>
          <a:bodyPr/>
          <a:lstStyle/>
          <a:p>
            <a:endParaRPr kumimoji="1" lang="ja-JP" altLang="en-US"/>
          </a:p>
        </p:txBody>
      </p:sp>
      <p:sp>
        <p:nvSpPr>
          <p:cNvPr id="6" name="Slide Number Placeholder 5"/>
          <p:cNvSpPr>
            <a:spLocks noGrp="1"/>
          </p:cNvSpPr>
          <p:nvPr>
            <p:ph type="sldNum" sz="quarter" idx="12"/>
          </p:nvPr>
        </p:nvSpPr>
        <p:spPr>
          <a:xfrm>
            <a:off x="9089757" y="5054602"/>
            <a:ext cx="551311" cy="279400"/>
          </a:xfrm>
        </p:spPr>
        <p:txBody>
          <a:bodyPr/>
          <a:lstStyle/>
          <a:p>
            <a:fld id="{FE1A3229-1DD1-4746-9DDA-1A8E86AAD354}" type="slidenum">
              <a:rPr kumimoji="1" lang="ja-JP" altLang="en-US" smtClean="0"/>
              <a:t>‹#›</a:t>
            </a:fld>
            <a:endParaRPr kumimoji="1" lang="ja-JP" altLang="en-US"/>
          </a:p>
        </p:txBody>
      </p:sp>
      <p:cxnSp>
        <p:nvCxnSpPr>
          <p:cNvPr id="15" name="Straight Connector 14"/>
          <p:cNvCxnSpPr/>
          <p:nvPr/>
        </p:nvCxnSpPr>
        <p:spPr>
          <a:xfrm>
            <a:off x="2693101" y="3471329"/>
            <a:ext cx="68174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6280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704622" y="2354670"/>
            <a:ext cx="879404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1285209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4620" y="1641413"/>
            <a:ext cx="8794045"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704620" y="3734860"/>
            <a:ext cx="8794045"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31" name="Straight Connector 30"/>
          <p:cNvCxnSpPr/>
          <p:nvPr/>
        </p:nvCxnSpPr>
        <p:spPr>
          <a:xfrm>
            <a:off x="1704622" y="3599392"/>
            <a:ext cx="879404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130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704620" y="235626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69155" y="915338"/>
            <a:ext cx="9064979"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69155" y="2487168"/>
            <a:ext cx="445008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3536" y="2487168"/>
            <a:ext cx="445008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334111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84E1-D315-3974-7376-069FDB27DF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EA0BB0-DF4B-2923-5246-1A913907AD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3F0AEC-6F4E-0443-1F33-086AA1763A6B}"/>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5" name="Footer Placeholder 4">
            <a:extLst>
              <a:ext uri="{FF2B5EF4-FFF2-40B4-BE49-F238E27FC236}">
                <a16:creationId xmlns:a16="http://schemas.microsoft.com/office/drawing/2014/main" id="{8E7F4FA8-E18E-2B8E-4A75-E10D9E5A76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8BAE57-3D10-1482-9FD1-5A25D03EDC95}"/>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2573004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569157"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69157" y="3243262"/>
            <a:ext cx="445008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9109"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109" y="3243262"/>
            <a:ext cx="445008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41" name="Straight Connector 40"/>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0609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69154" y="915338"/>
            <a:ext cx="9064980"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4" name="Straight Connector 13"/>
          <p:cNvCxnSpPr/>
          <p:nvPr/>
        </p:nvCxnSpPr>
        <p:spPr>
          <a:xfrm>
            <a:off x="1704622" y="235467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636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3871909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388534"/>
            <a:ext cx="3382397"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93417" y="982133"/>
            <a:ext cx="514071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69153" y="3031065"/>
            <a:ext cx="3382397"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6" name="Straight Connector 15"/>
          <p:cNvCxnSpPr/>
          <p:nvPr/>
        </p:nvCxnSpPr>
        <p:spPr>
          <a:xfrm>
            <a:off x="1704621" y="2912533"/>
            <a:ext cx="311145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629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883832"/>
            <a:ext cx="4842936"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910761" y="1032933"/>
            <a:ext cx="3905951"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569154" y="3255432"/>
            <a:ext cx="4842935"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3901499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4815415"/>
            <a:ext cx="9064979"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68347" y="1032934"/>
            <a:ext cx="9455309"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569155" y="5382153"/>
            <a:ext cx="9064979"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2065518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906873"/>
            <a:ext cx="9064979"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4" y="4275666"/>
            <a:ext cx="9064981"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5" name="Straight Connector 14"/>
          <p:cNvCxnSpPr/>
          <p:nvPr/>
        </p:nvCxnSpPr>
        <p:spPr>
          <a:xfrm>
            <a:off x="1704621" y="4140199"/>
            <a:ext cx="880856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1872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9111" y="982132"/>
            <a:ext cx="8533667"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133600" y="3352800"/>
            <a:ext cx="7857064"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569151" y="4343401"/>
            <a:ext cx="9064984"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
        <p:nvSpPr>
          <p:cNvPr id="14" name="TextBox 13"/>
          <p:cNvSpPr txBox="1"/>
          <p:nvPr/>
        </p:nvSpPr>
        <p:spPr>
          <a:xfrm>
            <a:off x="1133293" y="905362"/>
            <a:ext cx="60975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10178005" y="2827870"/>
            <a:ext cx="60975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704622" y="4140199"/>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763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569159" y="3308581"/>
            <a:ext cx="9064971"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569158" y="4777381"/>
            <a:ext cx="906497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393603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79222" y="982132"/>
            <a:ext cx="8433557"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569158" y="3639312"/>
            <a:ext cx="9064973"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569154" y="4529667"/>
            <a:ext cx="9064981"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sp>
        <p:nvSpPr>
          <p:cNvPr id="12" name="TextBox 11"/>
          <p:cNvSpPr txBox="1"/>
          <p:nvPr/>
        </p:nvSpPr>
        <p:spPr>
          <a:xfrm>
            <a:off x="1170747" y="896895"/>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199729" y="2607728"/>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704622" y="3429000"/>
            <a:ext cx="879404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8135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DB35-46B6-380C-5D72-C3050CC2F7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59D1F5-C89A-D98C-ABAB-8FBBD5C0F9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F0A677-2BD2-843E-5CDC-41068CD0FD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2D8175E-80EC-46C5-0DB8-5D5E356A7AC8}"/>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6" name="Footer Placeholder 5">
            <a:extLst>
              <a:ext uri="{FF2B5EF4-FFF2-40B4-BE49-F238E27FC236}">
                <a16:creationId xmlns:a16="http://schemas.microsoft.com/office/drawing/2014/main" id="{A603AA1F-6FDC-01AB-2070-C6F36B5DF6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F88ED0-66AC-C4B4-F9A9-A90C978AFC61}"/>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621302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69153" y="982132"/>
            <a:ext cx="9064979"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7" name="Text Placeholder 2"/>
          <p:cNvSpPr>
            <a:spLocks noGrp="1"/>
          </p:cNvSpPr>
          <p:nvPr>
            <p:ph type="body" idx="13"/>
          </p:nvPr>
        </p:nvSpPr>
        <p:spPr>
          <a:xfrm>
            <a:off x="1569158" y="3566160"/>
            <a:ext cx="9064973"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569155" y="4470401"/>
            <a:ext cx="9064979"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5" name="Straight Connector 14"/>
          <p:cNvCxnSpPr/>
          <p:nvPr/>
        </p:nvCxnSpPr>
        <p:spPr>
          <a:xfrm>
            <a:off x="1704626" y="3429000"/>
            <a:ext cx="880856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005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69154" y="2490136"/>
            <a:ext cx="9064981"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4" name="Straight Connector 13"/>
          <p:cNvCxnSpPr/>
          <p:nvPr/>
        </p:nvCxnSpPr>
        <p:spPr>
          <a:xfrm>
            <a:off x="1704622" y="2354670"/>
            <a:ext cx="880856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9616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5556" y="906874"/>
            <a:ext cx="2158573"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69157" y="906874"/>
            <a:ext cx="6554012"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1A3229-1DD1-4746-9DDA-1A8E86AAD354}" type="slidenum">
              <a:rPr kumimoji="1" lang="ja-JP" altLang="en-US" smtClean="0"/>
              <a:t>‹#›</a:t>
            </a:fld>
            <a:endParaRPr kumimoji="1" lang="ja-JP" altLang="en-US"/>
          </a:p>
        </p:txBody>
      </p:sp>
      <p:cxnSp>
        <p:nvCxnSpPr>
          <p:cNvPr id="14" name="Straight Connector 13"/>
          <p:cNvCxnSpPr/>
          <p:nvPr/>
        </p:nvCxnSpPr>
        <p:spPr>
          <a:xfrm>
            <a:off x="8327349" y="906874"/>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408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603251" y="539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 name="Google Shape;16;p3"/>
          <p:cNvSpPr txBox="1">
            <a:spLocks noGrp="1"/>
          </p:cNvSpPr>
          <p:nvPr>
            <p:ph type="body" idx="1"/>
          </p:nvPr>
        </p:nvSpPr>
        <p:spPr>
          <a:xfrm>
            <a:off x="603251" y="1186481"/>
            <a:ext cx="10985500" cy="467390"/>
          </a:xfrm>
          <a:prstGeom prst="rect">
            <a:avLst/>
          </a:prstGeom>
          <a:noFill/>
          <a:ln>
            <a:noFill/>
          </a:ln>
        </p:spPr>
        <p:txBody>
          <a:bodyPr spcFirstLastPara="1" wrap="square" lIns="45700" tIns="45700" rIns="45700" bIns="45700" anchor="t" anchorCtr="0">
            <a:normAutofit/>
          </a:bodyPr>
          <a:lstStyle>
            <a:lvl1pPr marL="171450" lvl="0" indent="-85725" algn="l">
              <a:lnSpc>
                <a:spcPct val="100000"/>
              </a:lnSpc>
              <a:spcBef>
                <a:spcPts val="0"/>
              </a:spcBef>
              <a:spcAft>
                <a:spcPts val="0"/>
              </a:spcAft>
              <a:buClr>
                <a:srgbClr val="000000"/>
              </a:buClr>
              <a:buSzPts val="5500"/>
              <a:buFont typeface="Helvetica Neue"/>
              <a:buNone/>
              <a:defRPr sz="2063" b="1">
                <a:solidFill>
                  <a:srgbClr val="000000"/>
                </a:solidFill>
              </a:defRPr>
            </a:lvl1pPr>
            <a:lvl2pPr marL="342900" lvl="1" indent="-138446" algn="l">
              <a:lnSpc>
                <a:spcPct val="90000"/>
              </a:lnSpc>
              <a:spcBef>
                <a:spcPts val="1688"/>
              </a:spcBef>
              <a:spcAft>
                <a:spcPts val="0"/>
              </a:spcAft>
              <a:buClr>
                <a:srgbClr val="EB220C"/>
              </a:buClr>
              <a:buSzPts val="2214"/>
              <a:buChar char="•"/>
              <a:defRPr/>
            </a:lvl2pPr>
            <a:lvl3pPr marL="514350" lvl="2" indent="-138446" algn="l">
              <a:lnSpc>
                <a:spcPct val="90000"/>
              </a:lnSpc>
              <a:spcBef>
                <a:spcPts val="1688"/>
              </a:spcBef>
              <a:spcAft>
                <a:spcPts val="0"/>
              </a:spcAft>
              <a:buClr>
                <a:srgbClr val="EB220C"/>
              </a:buClr>
              <a:buSzPts val="2214"/>
              <a:buChar char="•"/>
              <a:defRPr/>
            </a:lvl3pPr>
            <a:lvl4pPr marL="685800" lvl="3" indent="-138446" algn="l">
              <a:lnSpc>
                <a:spcPct val="90000"/>
              </a:lnSpc>
              <a:spcBef>
                <a:spcPts val="1688"/>
              </a:spcBef>
              <a:spcAft>
                <a:spcPts val="0"/>
              </a:spcAft>
              <a:buClr>
                <a:srgbClr val="EB220C"/>
              </a:buClr>
              <a:buSzPts val="2214"/>
              <a:buChar char="•"/>
              <a:defRPr/>
            </a:lvl4pPr>
            <a:lvl5pPr marL="857250" lvl="4" indent="-138446" algn="l">
              <a:lnSpc>
                <a:spcPct val="90000"/>
              </a:lnSpc>
              <a:spcBef>
                <a:spcPts val="1688"/>
              </a:spcBef>
              <a:spcAft>
                <a:spcPts val="0"/>
              </a:spcAft>
              <a:buClr>
                <a:srgbClr val="EB220C"/>
              </a:buClr>
              <a:buSzPts val="2214"/>
              <a:buChar char="•"/>
              <a:defRPr/>
            </a:lvl5pPr>
            <a:lvl6pPr marL="1028700" lvl="5" indent="-138446" algn="l">
              <a:lnSpc>
                <a:spcPct val="90000"/>
              </a:lnSpc>
              <a:spcBef>
                <a:spcPts val="1688"/>
              </a:spcBef>
              <a:spcAft>
                <a:spcPts val="0"/>
              </a:spcAft>
              <a:buClr>
                <a:srgbClr val="EB220C"/>
              </a:buClr>
              <a:buSzPts val="2214"/>
              <a:buChar char="•"/>
              <a:defRPr/>
            </a:lvl6pPr>
            <a:lvl7pPr marL="1200150" lvl="6" indent="-138446" algn="l">
              <a:lnSpc>
                <a:spcPct val="90000"/>
              </a:lnSpc>
              <a:spcBef>
                <a:spcPts val="1688"/>
              </a:spcBef>
              <a:spcAft>
                <a:spcPts val="0"/>
              </a:spcAft>
              <a:buClr>
                <a:srgbClr val="EB220C"/>
              </a:buClr>
              <a:buSzPts val="2214"/>
              <a:buChar char="•"/>
              <a:defRPr/>
            </a:lvl7pPr>
            <a:lvl8pPr marL="1371600" lvl="7" indent="-138446" algn="l">
              <a:lnSpc>
                <a:spcPct val="90000"/>
              </a:lnSpc>
              <a:spcBef>
                <a:spcPts val="1688"/>
              </a:spcBef>
              <a:spcAft>
                <a:spcPts val="0"/>
              </a:spcAft>
              <a:buClr>
                <a:srgbClr val="EB220C"/>
              </a:buClr>
              <a:buSzPts val="2214"/>
              <a:buChar char="•"/>
              <a:defRPr/>
            </a:lvl8pPr>
            <a:lvl9pPr marL="1543050" lvl="8" indent="-138446" algn="l">
              <a:lnSpc>
                <a:spcPct val="90000"/>
              </a:lnSpc>
              <a:spcBef>
                <a:spcPts val="1688"/>
              </a:spcBef>
              <a:spcAft>
                <a:spcPts val="0"/>
              </a:spcAft>
              <a:buClr>
                <a:srgbClr val="EB220C"/>
              </a:buClr>
              <a:buSzPts val="2214"/>
              <a:buChar char="•"/>
              <a:defRPr/>
            </a:lvl9pPr>
          </a:lstStyle>
          <a:p>
            <a:endParaRPr/>
          </a:p>
        </p:txBody>
      </p:sp>
      <p:sp>
        <p:nvSpPr>
          <p:cNvPr id="17" name="Google Shape;17;p3"/>
          <p:cNvSpPr txBox="1">
            <a:spLocks noGrp="1"/>
          </p:cNvSpPr>
          <p:nvPr>
            <p:ph type="body" idx="2"/>
          </p:nvPr>
        </p:nvSpPr>
        <p:spPr>
          <a:xfrm>
            <a:off x="603251" y="2124252"/>
            <a:ext cx="10985500" cy="4128006"/>
          </a:xfrm>
          <a:prstGeom prst="rect">
            <a:avLst/>
          </a:prstGeom>
          <a:noFill/>
          <a:ln>
            <a:noFill/>
          </a:ln>
        </p:spPr>
        <p:txBody>
          <a:bodyPr spcFirstLastPara="1" wrap="square" lIns="50800" tIns="50800" rIns="50800" bIns="50800" anchor="t" anchorCtr="0">
            <a:normAutofit/>
          </a:bodyPr>
          <a:lstStyle>
            <a:lvl1pPr marL="171450" lvl="0" indent="-138446" algn="l">
              <a:lnSpc>
                <a:spcPct val="90000"/>
              </a:lnSpc>
              <a:spcBef>
                <a:spcPts val="1688"/>
              </a:spcBef>
              <a:spcAft>
                <a:spcPts val="0"/>
              </a:spcAft>
              <a:buClr>
                <a:srgbClr val="EB220C"/>
              </a:buClr>
              <a:buSzPts val="2214"/>
              <a:buChar char="•"/>
              <a:defRPr/>
            </a:lvl1pPr>
            <a:lvl2pPr marL="342900" lvl="1" indent="-138446" algn="l">
              <a:lnSpc>
                <a:spcPct val="90000"/>
              </a:lnSpc>
              <a:spcBef>
                <a:spcPts val="1688"/>
              </a:spcBef>
              <a:spcAft>
                <a:spcPts val="0"/>
              </a:spcAft>
              <a:buClr>
                <a:srgbClr val="EB220C"/>
              </a:buClr>
              <a:buSzPts val="2214"/>
              <a:buChar char="•"/>
              <a:defRPr/>
            </a:lvl2pPr>
            <a:lvl3pPr marL="514350" lvl="2" indent="-138446" algn="l">
              <a:lnSpc>
                <a:spcPct val="90000"/>
              </a:lnSpc>
              <a:spcBef>
                <a:spcPts val="1688"/>
              </a:spcBef>
              <a:spcAft>
                <a:spcPts val="0"/>
              </a:spcAft>
              <a:buClr>
                <a:srgbClr val="EB220C"/>
              </a:buClr>
              <a:buSzPts val="2214"/>
              <a:buChar char="•"/>
              <a:defRPr/>
            </a:lvl3pPr>
            <a:lvl4pPr marL="685800" lvl="3" indent="-138446" algn="l">
              <a:lnSpc>
                <a:spcPct val="90000"/>
              </a:lnSpc>
              <a:spcBef>
                <a:spcPts val="1688"/>
              </a:spcBef>
              <a:spcAft>
                <a:spcPts val="0"/>
              </a:spcAft>
              <a:buClr>
                <a:srgbClr val="EB220C"/>
              </a:buClr>
              <a:buSzPts val="2214"/>
              <a:buChar char="•"/>
              <a:defRPr/>
            </a:lvl4pPr>
            <a:lvl5pPr marL="857250" lvl="4" indent="-138446" algn="l">
              <a:lnSpc>
                <a:spcPct val="90000"/>
              </a:lnSpc>
              <a:spcBef>
                <a:spcPts val="1688"/>
              </a:spcBef>
              <a:spcAft>
                <a:spcPts val="0"/>
              </a:spcAft>
              <a:buClr>
                <a:srgbClr val="EB220C"/>
              </a:buClr>
              <a:buSzPts val="2214"/>
              <a:buChar char="•"/>
              <a:defRPr/>
            </a:lvl5pPr>
            <a:lvl6pPr marL="1028700" lvl="5" indent="-138446" algn="l">
              <a:lnSpc>
                <a:spcPct val="90000"/>
              </a:lnSpc>
              <a:spcBef>
                <a:spcPts val="1688"/>
              </a:spcBef>
              <a:spcAft>
                <a:spcPts val="0"/>
              </a:spcAft>
              <a:buClr>
                <a:srgbClr val="EB220C"/>
              </a:buClr>
              <a:buSzPts val="2214"/>
              <a:buChar char="•"/>
              <a:defRPr/>
            </a:lvl6pPr>
            <a:lvl7pPr marL="1200150" lvl="6" indent="-138446" algn="l">
              <a:lnSpc>
                <a:spcPct val="90000"/>
              </a:lnSpc>
              <a:spcBef>
                <a:spcPts val="1688"/>
              </a:spcBef>
              <a:spcAft>
                <a:spcPts val="0"/>
              </a:spcAft>
              <a:buClr>
                <a:srgbClr val="EB220C"/>
              </a:buClr>
              <a:buSzPts val="2214"/>
              <a:buChar char="•"/>
              <a:defRPr/>
            </a:lvl7pPr>
            <a:lvl8pPr marL="1371600" lvl="7" indent="-138446" algn="l">
              <a:lnSpc>
                <a:spcPct val="90000"/>
              </a:lnSpc>
              <a:spcBef>
                <a:spcPts val="1688"/>
              </a:spcBef>
              <a:spcAft>
                <a:spcPts val="0"/>
              </a:spcAft>
              <a:buClr>
                <a:srgbClr val="EB220C"/>
              </a:buClr>
              <a:buSzPts val="2214"/>
              <a:buChar char="•"/>
              <a:defRPr/>
            </a:lvl8pPr>
            <a:lvl9pPr marL="1543050" lvl="8" indent="-138446" algn="l">
              <a:lnSpc>
                <a:spcPct val="90000"/>
              </a:lnSpc>
              <a:spcBef>
                <a:spcPts val="1688"/>
              </a:spcBef>
              <a:spcAft>
                <a:spcPts val="0"/>
              </a:spcAft>
              <a:buClr>
                <a:srgbClr val="EB220C"/>
              </a:buClr>
              <a:buSzPts val="2214"/>
              <a:buChar char="•"/>
              <a:defRPr/>
            </a:lvl9pPr>
          </a:lstStyle>
          <a:p>
            <a:endParaRPr/>
          </a:p>
        </p:txBody>
      </p:sp>
      <p:sp>
        <p:nvSpPr>
          <p:cNvPr id="18" name="Google Shape;18;p3"/>
          <p:cNvSpPr txBox="1">
            <a:spLocks noGrp="1"/>
          </p:cNvSpPr>
          <p:nvPr>
            <p:ph type="sldNum" idx="12"/>
          </p:nvPr>
        </p:nvSpPr>
        <p:spPr>
          <a:xfrm>
            <a:off x="6000751" y="6417459"/>
            <a:ext cx="184252" cy="31034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675">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675">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675">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675">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675">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675">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675">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675">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675">
                <a:solidFill>
                  <a:srgbClr val="000000"/>
                </a:solidFil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8496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4854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9917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4633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651939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0189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2514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DE59-CA5B-0D54-A5BC-B1A2C07DDD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FB7058-777C-1EEB-65F3-BE74BB9E5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992F03-11DE-F6D2-0FF5-B4355CDB1C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650DD5-521E-CBB8-492E-4065A37CDA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F6057-ADAC-0C5C-F0E4-0A146A3EAE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8C9DE1-2B38-A904-D18A-5FAD31F600FB}"/>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8" name="Footer Placeholder 7">
            <a:extLst>
              <a:ext uri="{FF2B5EF4-FFF2-40B4-BE49-F238E27FC236}">
                <a16:creationId xmlns:a16="http://schemas.microsoft.com/office/drawing/2014/main" id="{B2036DA7-B475-52CC-8B87-5BEDC29680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EB49C5-DA7B-6DEC-3E42-AF1441DBF114}"/>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1077828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477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795346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8992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7988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2071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05461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5304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67937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8284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58937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75DE-659D-9DDB-9C84-EF1A94F02E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6FE536D-5460-BB52-3137-7E2614E64487}"/>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4" name="Footer Placeholder 3">
            <a:extLst>
              <a:ext uri="{FF2B5EF4-FFF2-40B4-BE49-F238E27FC236}">
                <a16:creationId xmlns:a16="http://schemas.microsoft.com/office/drawing/2014/main" id="{2CF5382A-8644-B1B9-17F2-3A3EF83DBF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08AD81-56CC-F471-642C-552BF1434520}"/>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4100672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4499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9D4F0-AE96-E53E-2138-E096125A8805}"/>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3" name="Footer Placeholder 2">
            <a:extLst>
              <a:ext uri="{FF2B5EF4-FFF2-40B4-BE49-F238E27FC236}">
                <a16:creationId xmlns:a16="http://schemas.microsoft.com/office/drawing/2014/main" id="{FCE8D6FB-05E0-C117-C53C-4F2CCD73F2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3AADF2-22C7-D869-F7E8-D92AA6259FA5}"/>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17203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8F38-223A-4EF4-79DD-3B502AD5F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9B8B85-6A9E-EB71-AB0D-4259E2F22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A89FC1-F08B-FAD8-CC2F-705A37A78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24CB2-937F-7016-B290-15B698B27A80}"/>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6" name="Footer Placeholder 5">
            <a:extLst>
              <a:ext uri="{FF2B5EF4-FFF2-40B4-BE49-F238E27FC236}">
                <a16:creationId xmlns:a16="http://schemas.microsoft.com/office/drawing/2014/main" id="{CDEE42E5-DAEE-8A04-A1AC-6143835AFD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B23C0E-72F9-5A94-12E3-D5C97774A193}"/>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359908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475D3-4504-6233-0D10-5DBEEF7BF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43DA75-BD21-35A3-27EB-A7D814559A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7DD935-C108-A30F-BF98-D9F9B7AE4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CDAC4-0400-D066-316D-00E78F843D25}"/>
              </a:ext>
            </a:extLst>
          </p:cNvPr>
          <p:cNvSpPr>
            <a:spLocks noGrp="1"/>
          </p:cNvSpPr>
          <p:nvPr>
            <p:ph type="dt" sz="half" idx="10"/>
          </p:nvPr>
        </p:nvSpPr>
        <p:spPr/>
        <p:txBody>
          <a:bodyPr/>
          <a:lstStyle/>
          <a:p>
            <a:fld id="{2E8A2B4C-F65B-49C9-AD87-3A79B76FADA2}" type="datetimeFigureOut">
              <a:rPr lang="en-GB" smtClean="0"/>
              <a:t>30/11/2023</a:t>
            </a:fld>
            <a:endParaRPr lang="en-GB"/>
          </a:p>
        </p:txBody>
      </p:sp>
      <p:sp>
        <p:nvSpPr>
          <p:cNvPr id="6" name="Footer Placeholder 5">
            <a:extLst>
              <a:ext uri="{FF2B5EF4-FFF2-40B4-BE49-F238E27FC236}">
                <a16:creationId xmlns:a16="http://schemas.microsoft.com/office/drawing/2014/main" id="{85B09645-E79C-83E5-ABDD-9981ED2C07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2405CF-79B3-999A-C774-91F0726A71BB}"/>
              </a:ext>
            </a:extLst>
          </p:cNvPr>
          <p:cNvSpPr>
            <a:spLocks noGrp="1"/>
          </p:cNvSpPr>
          <p:nvPr>
            <p:ph type="sldNum" sz="quarter" idx="12"/>
          </p:nvPr>
        </p:nvSpPr>
        <p:spPr/>
        <p:txBody>
          <a:bodyPr/>
          <a:lstStyle/>
          <a:p>
            <a:fld id="{F281D36A-AB03-46FB-8C96-54D0C6675B53}" type="slidenum">
              <a:rPr lang="en-GB" smtClean="0"/>
              <a:t>‹#›</a:t>
            </a:fld>
            <a:endParaRPr lang="en-GB"/>
          </a:p>
        </p:txBody>
      </p:sp>
    </p:spTree>
    <p:extLst>
      <p:ext uri="{BB962C8B-B14F-4D97-AF65-F5344CB8AC3E}">
        <p14:creationId xmlns:p14="http://schemas.microsoft.com/office/powerpoint/2010/main" val="408768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4.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36C929-3DC8-7EC5-DA26-ED63BACBE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197D67-A260-5FF9-FDED-E09ACC8CB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713AB1-5F2C-A3E2-77F4-10666CB49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A2B4C-F65B-49C9-AD87-3A79B76FADA2}" type="datetimeFigureOut">
              <a:rPr lang="en-GB" smtClean="0"/>
              <a:t>30/11/2023</a:t>
            </a:fld>
            <a:endParaRPr lang="en-GB"/>
          </a:p>
        </p:txBody>
      </p:sp>
      <p:sp>
        <p:nvSpPr>
          <p:cNvPr id="5" name="Footer Placeholder 4">
            <a:extLst>
              <a:ext uri="{FF2B5EF4-FFF2-40B4-BE49-F238E27FC236}">
                <a16:creationId xmlns:a16="http://schemas.microsoft.com/office/drawing/2014/main" id="{F31A0C89-877D-4303-589D-A6C83ACBF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95BDAB-A43E-710D-40C3-79FFD8B1CE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1D36A-AB03-46FB-8C96-54D0C6675B53}" type="slidenum">
              <a:rPr lang="en-GB" smtClean="0"/>
              <a:t>‹#›</a:t>
            </a:fld>
            <a:endParaRPr lang="en-GB"/>
          </a:p>
        </p:txBody>
      </p:sp>
    </p:spTree>
    <p:extLst>
      <p:ext uri="{BB962C8B-B14F-4D97-AF65-F5344CB8AC3E}">
        <p14:creationId xmlns:p14="http://schemas.microsoft.com/office/powerpoint/2010/main" val="951310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1"/>
            <a:ext cx="12192000" cy="6858001"/>
            <a:chOff x="0" y="0"/>
            <a:chExt cx="9144000" cy="6858001"/>
          </a:xfrm>
        </p:grpSpPr>
        <p:pic>
          <p:nvPicPr>
            <p:cNvPr id="8" name="Picture 7" descr="SD-PanelContent-V.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rot="5400000">
              <a:off x="4221675" y="39689"/>
              <a:ext cx="685800" cy="606425"/>
            </a:xfrm>
            <a:prstGeom prst="rect">
              <a:avLst/>
            </a:prstGeom>
          </p:spPr>
        </p:pic>
        <p:pic>
          <p:nvPicPr>
            <p:cNvPr id="11" name="Picture 10" descr="HDRibbonContent-UniformTrim.png"/>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rot="5400000">
              <a:off x="4221675" y="6211888"/>
              <a:ext cx="685800" cy="606425"/>
            </a:xfrm>
            <a:prstGeom prst="rect">
              <a:avLst/>
            </a:prstGeom>
          </p:spPr>
        </p:pic>
      </p:grpSp>
      <p:sp>
        <p:nvSpPr>
          <p:cNvPr id="2" name="Title Placeholder 1"/>
          <p:cNvSpPr>
            <a:spLocks noGrp="1"/>
          </p:cNvSpPr>
          <p:nvPr>
            <p:ph type="title"/>
          </p:nvPr>
        </p:nvSpPr>
        <p:spPr>
          <a:xfrm>
            <a:off x="1569155" y="915338"/>
            <a:ext cx="9064979"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69154" y="2490136"/>
            <a:ext cx="9064981"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75561" y="5960533"/>
            <a:ext cx="1531044"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C8A162-22B3-42D1-AA10-1D8DB6AE8BCB}" type="datetimeFigureOut">
              <a:rPr kumimoji="1" lang="ja-JP" altLang="en-US" smtClean="0"/>
              <a:t>2023/11/30</a:t>
            </a:fld>
            <a:endParaRPr kumimoji="1" lang="ja-JP" altLang="en-US"/>
          </a:p>
        </p:txBody>
      </p:sp>
      <p:sp>
        <p:nvSpPr>
          <p:cNvPr id="5" name="Footer Placeholder 4"/>
          <p:cNvSpPr>
            <a:spLocks noGrp="1"/>
          </p:cNvSpPr>
          <p:nvPr>
            <p:ph type="ftr" sz="quarter" idx="3"/>
          </p:nvPr>
        </p:nvSpPr>
        <p:spPr>
          <a:xfrm>
            <a:off x="1569154" y="5960533"/>
            <a:ext cx="6806223"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106788" y="5960533"/>
            <a:ext cx="52734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E1A3229-1DD1-4746-9DDA-1A8E86AAD354}" type="slidenum">
              <a:rPr kumimoji="1" lang="ja-JP" altLang="en-US" smtClean="0"/>
              <a:t>‹#›</a:t>
            </a:fld>
            <a:endParaRPr kumimoji="1" lang="ja-JP" altLang="en-US"/>
          </a:p>
        </p:txBody>
      </p:sp>
    </p:spTree>
    <p:extLst>
      <p:ext uri="{BB962C8B-B14F-4D97-AF65-F5344CB8AC3E}">
        <p14:creationId xmlns:p14="http://schemas.microsoft.com/office/powerpoint/2010/main" val="22399543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11/30/2023</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95523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9.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45.xml"/><Relationship Id="rId4" Type="http://schemas.openxmlformats.org/officeDocument/2006/relationships/image" Target="../media/image86.jpg"/></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45.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45.xml"/><Relationship Id="rId5" Type="http://schemas.openxmlformats.org/officeDocument/2006/relationships/image" Target="../media/image93.jp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gif"/><Relationship Id="rId4" Type="http://schemas.openxmlformats.org/officeDocument/2006/relationships/image" Target="../media/image24.jpeg"/><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oster for a company&#10;&#10;Description automatically generated with medium confidence">
            <a:extLst>
              <a:ext uri="{FF2B5EF4-FFF2-40B4-BE49-F238E27FC236}">
                <a16:creationId xmlns:a16="http://schemas.microsoft.com/office/drawing/2014/main" id="{2111C50F-4E14-1062-0E4E-C241CD9D92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poster for a series of construction workers&#10;&#10;Description automatically generated with medium confidence">
            <a:extLst>
              <a:ext uri="{FF2B5EF4-FFF2-40B4-BE49-F238E27FC236}">
                <a16:creationId xmlns:a16="http://schemas.microsoft.com/office/drawing/2014/main" id="{4736E10D-33BD-62F5-9154-20EFC71BC7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Audio 3">
            <a:hlinkClick r:id="" action="ppaction://media"/>
            <a:extLst>
              <a:ext uri="{FF2B5EF4-FFF2-40B4-BE49-F238E27FC236}">
                <a16:creationId xmlns:a16="http://schemas.microsoft.com/office/drawing/2014/main" id="{9CD0BDF9-4D09-0AB6-BD8C-F1ED87369C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5" name="TextBox 4">
            <a:extLst>
              <a:ext uri="{FF2B5EF4-FFF2-40B4-BE49-F238E27FC236}">
                <a16:creationId xmlns:a16="http://schemas.microsoft.com/office/drawing/2014/main" id="{A3E615EE-3219-18B2-0F8B-12FEFF58A7B8}"/>
              </a:ext>
            </a:extLst>
          </p:cNvPr>
          <p:cNvSpPr txBox="1"/>
          <p:nvPr/>
        </p:nvSpPr>
        <p:spPr>
          <a:xfrm>
            <a:off x="259881" y="2781702"/>
            <a:ext cx="4109988" cy="769441"/>
          </a:xfrm>
          <a:prstGeom prst="rect">
            <a:avLst/>
          </a:prstGeom>
          <a:solidFill>
            <a:srgbClr val="159FDB"/>
          </a:solidFill>
        </p:spPr>
        <p:txBody>
          <a:bodyPr wrap="square" rtlCol="0">
            <a:spAutoFit/>
          </a:bodyPr>
          <a:lstStyle/>
          <a:p>
            <a:r>
              <a:rPr lang="de-DE" sz="4400" b="1" dirty="0"/>
              <a:t>WEBINAR #03</a:t>
            </a:r>
            <a:endParaRPr lang="en-GB" sz="4400" b="1" dirty="0"/>
          </a:p>
        </p:txBody>
      </p:sp>
      <p:sp>
        <p:nvSpPr>
          <p:cNvPr id="7" name="Rectangle 6">
            <a:extLst>
              <a:ext uri="{FF2B5EF4-FFF2-40B4-BE49-F238E27FC236}">
                <a16:creationId xmlns:a16="http://schemas.microsoft.com/office/drawing/2014/main" id="{D0F269AB-B80E-F9DC-4619-54959C34D207}"/>
              </a:ext>
            </a:extLst>
          </p:cNvPr>
          <p:cNvSpPr/>
          <p:nvPr/>
        </p:nvSpPr>
        <p:spPr>
          <a:xfrm>
            <a:off x="462013" y="3551143"/>
            <a:ext cx="3667225" cy="1790878"/>
          </a:xfrm>
          <a:prstGeom prst="rect">
            <a:avLst/>
          </a:prstGeom>
          <a:solidFill>
            <a:srgbClr val="15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green and yellow logo&#10;&#10;Description automatically generated">
            <a:extLst>
              <a:ext uri="{FF2B5EF4-FFF2-40B4-BE49-F238E27FC236}">
                <a16:creationId xmlns:a16="http://schemas.microsoft.com/office/drawing/2014/main" id="{7D37A4F1-638A-4A81-530C-52328AF800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1382" y="3579439"/>
            <a:ext cx="1183906" cy="1696621"/>
          </a:xfrm>
          <a:prstGeom prst="rect">
            <a:avLst/>
          </a:prstGeom>
        </p:spPr>
      </p:pic>
      <p:pic>
        <p:nvPicPr>
          <p:cNvPr id="2050" name="Picture 2" descr="Mombasa Water Supply &amp; Sanitation Co.Ltd (@Mowassco) / X">
            <a:extLst>
              <a:ext uri="{FF2B5EF4-FFF2-40B4-BE49-F238E27FC236}">
                <a16:creationId xmlns:a16="http://schemas.microsoft.com/office/drawing/2014/main" id="{8C8D198C-BE94-7393-4D63-B996CC97B5E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59468" y="3795429"/>
            <a:ext cx="1468655" cy="14686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WASCO - Kisumu Water and Sanitation Company Limited">
            <a:extLst>
              <a:ext uri="{FF2B5EF4-FFF2-40B4-BE49-F238E27FC236}">
                <a16:creationId xmlns:a16="http://schemas.microsoft.com/office/drawing/2014/main" id="{459ED9C5-870D-27C9-1E5B-5A0C5A53075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23013" y="3306857"/>
            <a:ext cx="967172" cy="195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727755"/>
      </p:ext>
    </p:extLst>
  </p:cSld>
  <p:clrMapOvr>
    <a:masterClrMapping/>
  </p:clrMapOvr>
  <mc:AlternateContent xmlns:mc="http://schemas.openxmlformats.org/markup-compatibility/2006" xmlns:p14="http://schemas.microsoft.com/office/powerpoint/2010/main">
    <mc:Choice Requires="p14">
      <p:transition spd="slow" p14:dur="2000" advTm="37481"/>
    </mc:Choice>
    <mc:Fallback xmlns="">
      <p:transition spd="slow" advTm="37481"/>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93" objId="2"/>
        <p14:stopEvt time="738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967442" y="448733"/>
            <a:ext cx="8376708" cy="990600"/>
          </a:xfrm>
        </p:spPr>
        <p:txBody>
          <a:bodyPr>
            <a:normAutofit fontScale="90000"/>
          </a:bodyPr>
          <a:lstStyle/>
          <a:p>
            <a:pPr algn="l" eaLnBrk="1" hangingPunct="1">
              <a:defRPr/>
            </a:pPr>
            <a:r>
              <a:rPr lang="en-US" b="1" dirty="0">
                <a:solidFill>
                  <a:schemeClr val="bg2">
                    <a:lumMod val="25000"/>
                  </a:schemeClr>
                </a:solidFill>
              </a:rPr>
              <a:t>Introduction: </a:t>
            </a:r>
            <a:br>
              <a:rPr lang="en-US" b="1" dirty="0">
                <a:solidFill>
                  <a:schemeClr val="bg2">
                    <a:lumMod val="25000"/>
                  </a:schemeClr>
                </a:solidFill>
              </a:rPr>
            </a:br>
            <a:r>
              <a:rPr lang="en-US" b="1" dirty="0">
                <a:solidFill>
                  <a:schemeClr val="bg2">
                    <a:lumMod val="25000"/>
                  </a:schemeClr>
                </a:solidFill>
              </a:rPr>
              <a:t>Profile of Kumasi Metropolitan Area</a:t>
            </a:r>
          </a:p>
        </p:txBody>
      </p:sp>
      <p:sp>
        <p:nvSpPr>
          <p:cNvPr id="12292" name="Text Box 9"/>
          <p:cNvSpPr txBox="1">
            <a:spLocks noChangeArrowheads="1"/>
          </p:cNvSpPr>
          <p:nvPr/>
        </p:nvSpPr>
        <p:spPr bwMode="auto">
          <a:xfrm>
            <a:off x="8328026" y="21336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defTabSz="457200">
              <a:spcBef>
                <a:spcPct val="50000"/>
              </a:spcBef>
            </a:pPr>
            <a:endParaRPr lang="ar-OM" altLang="en-US">
              <a:solidFill>
                <a:prstClr val="black"/>
              </a:solidFill>
              <a:latin typeface="Calibri" charset="0"/>
              <a:cs typeface="Times New Roman" panose="02020603050405020304" pitchFamily="18" charset="0"/>
            </a:endParaRPr>
          </a:p>
        </p:txBody>
      </p:sp>
      <p:sp>
        <p:nvSpPr>
          <p:cNvPr id="12293" name="Rectangle 10"/>
          <p:cNvSpPr>
            <a:spLocks noChangeArrowheads="1"/>
          </p:cNvSpPr>
          <p:nvPr/>
        </p:nvSpPr>
        <p:spPr bwMode="auto">
          <a:xfrm>
            <a:off x="7281973" y="1788056"/>
            <a:ext cx="3131079" cy="488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Area = 68 sq. km</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Population = 443,981m</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SW Gen. = 450T/d</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LW Gen. =  120m</a:t>
            </a:r>
            <a:r>
              <a:rPr lang="en-US" altLang="en-US" sz="2000" baseline="30000" dirty="0">
                <a:solidFill>
                  <a:prstClr val="black"/>
                </a:solidFill>
                <a:latin typeface="Calibri" charset="0"/>
              </a:rPr>
              <a:t>3</a:t>
            </a:r>
            <a:r>
              <a:rPr lang="en-US" altLang="en-US" sz="2000" dirty="0">
                <a:solidFill>
                  <a:prstClr val="black"/>
                </a:solidFill>
                <a:latin typeface="Calibri" charset="0"/>
              </a:rPr>
              <a:t>/d</a:t>
            </a:r>
          </a:p>
        </p:txBody>
      </p:sp>
      <p:pic>
        <p:nvPicPr>
          <p:cNvPr id="3" name="Content Placeholder 2"/>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68788" y="1788056"/>
            <a:ext cx="5013185" cy="3444875"/>
          </a:xfrm>
        </p:spPr>
      </p:pic>
    </p:spTree>
    <p:extLst>
      <p:ext uri="{BB962C8B-B14F-4D97-AF65-F5344CB8AC3E}">
        <p14:creationId xmlns:p14="http://schemas.microsoft.com/office/powerpoint/2010/main" val="276423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2044862" y="564402"/>
            <a:ext cx="7870785" cy="674091"/>
          </a:xfrm>
          <a:prstGeom prst="rect">
            <a:avLst/>
          </a:prstGeom>
          <a:solidFill>
            <a:schemeClr val="accent5">
              <a:lumMod val="20000"/>
              <a:lumOff val="80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738" b="1" dirty="0">
                <a:solidFill>
                  <a:prstClr val="black"/>
                </a:solidFill>
                <a:latin typeface="Garamond" panose="02020404030301010803"/>
                <a:ea typeface="ＭＳ Ｐゴシック" panose="020B0600070205080204" pitchFamily="34" charset="-128"/>
              </a:rPr>
              <a:t>　</a:t>
            </a:r>
            <a:r>
              <a:rPr lang="en-US" altLang="ja-JP" b="1" dirty="0">
                <a:solidFill>
                  <a:prstClr val="black"/>
                </a:solidFill>
                <a:latin typeface="Garamond" panose="02020404030301010803"/>
                <a:ea typeface="ＭＳ Ｐゴシック" panose="020B0600070205080204" pitchFamily="34" charset="-128"/>
              </a:rPr>
              <a:t> Brief Description of the City / Country</a:t>
            </a:r>
            <a:endParaRPr lang="ja-JP" altLang="en-US" sz="2738" b="1" dirty="0">
              <a:solidFill>
                <a:prstClr val="black"/>
              </a:solidFill>
              <a:latin typeface="Garamond" panose="02020404030301010803"/>
              <a:ea typeface="ＭＳ Ｐゴシック" panose="020B0600070205080204" pitchFamily="34" charset="-128"/>
            </a:endParaRPr>
          </a:p>
        </p:txBody>
      </p:sp>
      <p:graphicFrame>
        <p:nvGraphicFramePr>
          <p:cNvPr id="2" name="表 1"/>
          <p:cNvGraphicFramePr>
            <a:graphicFrameLocks noGrp="1"/>
          </p:cNvGraphicFramePr>
          <p:nvPr/>
        </p:nvGraphicFramePr>
        <p:xfrm>
          <a:off x="2502465" y="1852713"/>
          <a:ext cx="7205512" cy="3782944"/>
        </p:xfrm>
        <a:graphic>
          <a:graphicData uri="http://schemas.openxmlformats.org/drawingml/2006/table">
            <a:tbl>
              <a:tblPr firstRow="1" firstCol="1" bandRow="1">
                <a:tableStyleId>{5940675A-B579-460E-94D1-54222C63F5DA}</a:tableStyleId>
              </a:tblPr>
              <a:tblGrid>
                <a:gridCol w="1606239">
                  <a:extLst>
                    <a:ext uri="{9D8B030D-6E8A-4147-A177-3AD203B41FA5}">
                      <a16:colId xmlns:a16="http://schemas.microsoft.com/office/drawing/2014/main" val="3251636915"/>
                    </a:ext>
                  </a:extLst>
                </a:gridCol>
                <a:gridCol w="3377366">
                  <a:extLst>
                    <a:ext uri="{9D8B030D-6E8A-4147-A177-3AD203B41FA5}">
                      <a16:colId xmlns:a16="http://schemas.microsoft.com/office/drawing/2014/main" val="177581028"/>
                    </a:ext>
                  </a:extLst>
                </a:gridCol>
                <a:gridCol w="2221907">
                  <a:extLst>
                    <a:ext uri="{9D8B030D-6E8A-4147-A177-3AD203B41FA5}">
                      <a16:colId xmlns:a16="http://schemas.microsoft.com/office/drawing/2014/main" val="1764569710"/>
                    </a:ext>
                  </a:extLst>
                </a:gridCol>
              </a:tblGrid>
              <a:tr h="512060">
                <a:tc>
                  <a:txBody>
                    <a:bodyPr/>
                    <a:lstStyle/>
                    <a:p>
                      <a:pPr algn="just">
                        <a:spcAft>
                          <a:spcPts val="0"/>
                        </a:spcAft>
                      </a:pPr>
                      <a:r>
                        <a:rPr lang="en-US" sz="1400" kern="0" dirty="0">
                          <a:effectLst/>
                          <a:latin typeface="Century" panose="02040604050505020304" pitchFamily="18" charset="0"/>
                        </a:rPr>
                        <a:t> </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tc>
                <a:tc>
                  <a:txBody>
                    <a:bodyPr/>
                    <a:lstStyle/>
                    <a:p>
                      <a:pPr algn="ctr">
                        <a:spcAft>
                          <a:spcPts val="0"/>
                        </a:spcAft>
                      </a:pPr>
                      <a:r>
                        <a:rPr lang="en-US" sz="1400" kern="0" dirty="0">
                          <a:effectLst/>
                          <a:latin typeface="Century" panose="02040604050505020304" pitchFamily="18" charset="0"/>
                        </a:rPr>
                        <a:t>Ghana</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ctr">
                        <a:spcAft>
                          <a:spcPts val="0"/>
                        </a:spcAft>
                      </a:pPr>
                      <a:r>
                        <a:rPr lang="en-US" altLang="ja-JP" sz="1400" kern="0" dirty="0">
                          <a:effectLst/>
                          <a:latin typeface="Century" panose="02040604050505020304" pitchFamily="18" charset="0"/>
                          <a:ea typeface="+mn-ea"/>
                          <a:cs typeface="+mn-cs"/>
                        </a:rPr>
                        <a:t>Kumasi</a:t>
                      </a:r>
                      <a:r>
                        <a:rPr lang="en-US" altLang="ja-JP" sz="1400" kern="0" baseline="0" dirty="0">
                          <a:effectLst/>
                          <a:latin typeface="Century" panose="02040604050505020304" pitchFamily="18" charset="0"/>
                          <a:ea typeface="+mn-ea"/>
                          <a:cs typeface="+mn-cs"/>
                        </a:rPr>
                        <a:t> Metropolitan Area</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extLst>
                  <a:ext uri="{0D108BD9-81ED-4DB2-BD59-A6C34878D82A}">
                    <a16:rowId xmlns:a16="http://schemas.microsoft.com/office/drawing/2014/main" val="905453307"/>
                  </a:ext>
                </a:extLst>
              </a:tr>
              <a:tr h="642287">
                <a:tc>
                  <a:txBody>
                    <a:bodyPr/>
                    <a:lstStyle/>
                    <a:p>
                      <a:pPr algn="just">
                        <a:spcAft>
                          <a:spcPts val="0"/>
                        </a:spcAft>
                      </a:pPr>
                      <a:r>
                        <a:rPr lang="en-US" sz="1400" kern="0" dirty="0">
                          <a:effectLst/>
                          <a:latin typeface="Century" panose="02040604050505020304" pitchFamily="18" charset="0"/>
                        </a:rPr>
                        <a:t>Population</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effectLst/>
                          <a:latin typeface="Century" panose="02040604050505020304" pitchFamily="18" charset="0"/>
                        </a:rPr>
                        <a:t> 30,832,019</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400" kern="0" baseline="0" dirty="0">
                          <a:effectLst/>
                          <a:latin typeface="Century" panose="02040604050505020304" pitchFamily="18" charset="0"/>
                        </a:rPr>
                        <a:t>(As of 2021)</a:t>
                      </a:r>
                      <a:endParaRPr lang="en-US" altLang="ja-JP" sz="1400" kern="0" baseline="30000" dirty="0">
                        <a:effectLst/>
                        <a:latin typeface="Century" panose="020406040505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ffectLst/>
                          <a:latin typeface="Century" panose="02040604050505020304" pitchFamily="18" charset="0"/>
                        </a:rPr>
                        <a:t> 443,981</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400" kern="0" baseline="0" dirty="0">
                          <a:effectLst/>
                          <a:latin typeface="Century" panose="02040604050505020304" pitchFamily="18" charset="0"/>
                        </a:rPr>
                        <a:t>(As of 2021)</a:t>
                      </a:r>
                      <a:endParaRPr lang="en-US" altLang="ja-JP" sz="1400" kern="0" baseline="30000" dirty="0">
                        <a:effectLst/>
                        <a:latin typeface="Century" panose="02040604050505020304" pitchFamily="18" charset="0"/>
                      </a:endParaRPr>
                    </a:p>
                  </a:txBody>
                  <a:tcPr marL="68580" marR="68580" marT="0" marB="0" anchor="ctr"/>
                </a:tc>
                <a:extLst>
                  <a:ext uri="{0D108BD9-81ED-4DB2-BD59-A6C34878D82A}">
                    <a16:rowId xmlns:a16="http://schemas.microsoft.com/office/drawing/2014/main" val="2813595840"/>
                  </a:ext>
                </a:extLst>
              </a:tr>
              <a:tr h="642287">
                <a:tc>
                  <a:txBody>
                    <a:bodyPr/>
                    <a:lstStyle/>
                    <a:p>
                      <a:pPr algn="just">
                        <a:spcAft>
                          <a:spcPts val="0"/>
                        </a:spcAft>
                      </a:pPr>
                      <a:r>
                        <a:rPr lang="en-US" sz="1400" kern="0" dirty="0">
                          <a:effectLst/>
                          <a:latin typeface="Century" panose="02040604050505020304" pitchFamily="18" charset="0"/>
                        </a:rPr>
                        <a:t>Population growth</a:t>
                      </a:r>
                      <a:r>
                        <a:rPr lang="en-US" sz="1400" kern="0" baseline="0" dirty="0">
                          <a:effectLst/>
                          <a:latin typeface="Century" panose="02040604050505020304" pitchFamily="18" charset="0"/>
                        </a:rPr>
                        <a:t> (annual%)</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effectLst/>
                          <a:latin typeface="Century" panose="02040604050505020304" pitchFamily="18" charset="0"/>
                        </a:rPr>
                        <a:t> 2.1</a:t>
                      </a:r>
                      <a:endParaRPr lang="en-US" altLang="ja-JP" sz="1400" kern="0" baseline="30000" dirty="0">
                        <a:effectLst/>
                        <a:latin typeface="Century" panose="020406040505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ffectLst/>
                          <a:latin typeface="Century" panose="02040604050505020304" pitchFamily="18" charset="0"/>
                        </a:rPr>
                        <a:t>1.2</a:t>
                      </a:r>
                      <a:endParaRPr lang="en-US" altLang="ja-JP" sz="1400" kern="0" baseline="30000" dirty="0">
                        <a:effectLst/>
                        <a:latin typeface="Century" panose="02040604050505020304" pitchFamily="18" charset="0"/>
                      </a:endParaRPr>
                    </a:p>
                  </a:txBody>
                  <a:tcPr marL="68580" marR="68580" marT="0" marB="0" anchor="ctr"/>
                </a:tc>
                <a:extLst>
                  <a:ext uri="{0D108BD9-81ED-4DB2-BD59-A6C34878D82A}">
                    <a16:rowId xmlns:a16="http://schemas.microsoft.com/office/drawing/2014/main" val="1471715723"/>
                  </a:ext>
                </a:extLst>
              </a:tr>
              <a:tr h="642287">
                <a:tc>
                  <a:txBody>
                    <a:bodyPr/>
                    <a:lstStyle/>
                    <a:p>
                      <a:pPr algn="just">
                        <a:spcAft>
                          <a:spcPts val="0"/>
                        </a:spcAft>
                      </a:pPr>
                      <a:r>
                        <a:rPr lang="en-US" sz="1400" kern="0" dirty="0">
                          <a:effectLst/>
                          <a:latin typeface="Century" panose="02040604050505020304" pitchFamily="18" charset="0"/>
                        </a:rPr>
                        <a:t>Land area (km</a:t>
                      </a:r>
                      <a:r>
                        <a:rPr lang="en-US" sz="1400" kern="0" baseline="30000" dirty="0">
                          <a:effectLst/>
                          <a:latin typeface="Century" panose="02040604050505020304" pitchFamily="18" charset="0"/>
                        </a:rPr>
                        <a:t>2</a:t>
                      </a:r>
                      <a:r>
                        <a:rPr lang="en-US" sz="1400" kern="0" dirty="0">
                          <a:effectLst/>
                          <a:latin typeface="Century" panose="02040604050505020304" pitchFamily="18" charset="0"/>
                        </a:rPr>
                        <a:t>)</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effectLst/>
                          <a:latin typeface="Century" panose="02040604050505020304" pitchFamily="18" charset="0"/>
                        </a:rPr>
                        <a:t>238,533</a:t>
                      </a:r>
                      <a:endParaRPr lang="en-US" altLang="ja-JP" sz="1400" kern="0" baseline="30000" dirty="0">
                        <a:effectLst/>
                        <a:latin typeface="Century" panose="02040604050505020304" pitchFamily="18" charset="0"/>
                      </a:endParaRPr>
                    </a:p>
                  </a:txBody>
                  <a:tcPr marL="68580" marR="68580" marT="0" marB="0" anchor="ctr"/>
                </a:tc>
                <a:tc>
                  <a:txBody>
                    <a:bodyPr/>
                    <a:lstStyle/>
                    <a:p>
                      <a:pPr algn="r">
                        <a:spcAft>
                          <a:spcPts val="0"/>
                        </a:spcAft>
                      </a:pPr>
                      <a:r>
                        <a:rPr lang="en-US" sz="1400" kern="0" dirty="0">
                          <a:effectLst/>
                          <a:latin typeface="Century" panose="02040604050505020304" pitchFamily="18" charset="0"/>
                        </a:rPr>
                        <a:t>68</a:t>
                      </a:r>
                      <a:endParaRPr lang="en-US" altLang="ja-JP" sz="1400" kern="0" baseline="30000" dirty="0">
                        <a:effectLst/>
                        <a:latin typeface="Century" panose="02040604050505020304" pitchFamily="18" charset="0"/>
                      </a:endParaRPr>
                    </a:p>
                  </a:txBody>
                  <a:tcPr marL="68580" marR="68580" marT="0" marB="0" anchor="ctr"/>
                </a:tc>
                <a:extLst>
                  <a:ext uri="{0D108BD9-81ED-4DB2-BD59-A6C34878D82A}">
                    <a16:rowId xmlns:a16="http://schemas.microsoft.com/office/drawing/2014/main" val="2792304734"/>
                  </a:ext>
                </a:extLst>
              </a:tr>
              <a:tr h="530857">
                <a:tc>
                  <a:txBody>
                    <a:bodyPr/>
                    <a:lstStyle/>
                    <a:p>
                      <a:pPr algn="just">
                        <a:spcAft>
                          <a:spcPts val="0"/>
                        </a:spcAft>
                      </a:pPr>
                      <a:r>
                        <a:rPr lang="en-US" sz="1400" kern="0" dirty="0">
                          <a:effectLst/>
                          <a:latin typeface="Century" panose="02040604050505020304" pitchFamily="18" charset="0"/>
                        </a:rPr>
                        <a:t>Population</a:t>
                      </a:r>
                      <a:r>
                        <a:rPr lang="en-US" sz="1400" kern="0" baseline="0" dirty="0">
                          <a:effectLst/>
                          <a:latin typeface="Century" panose="02040604050505020304" pitchFamily="18" charset="0"/>
                        </a:rPr>
                        <a:t> </a:t>
                      </a:r>
                      <a:r>
                        <a:rPr lang="en-US" sz="1400" kern="0" dirty="0">
                          <a:effectLst/>
                          <a:latin typeface="Century" panose="02040604050505020304" pitchFamily="18" charset="0"/>
                        </a:rPr>
                        <a:t>density (persons/km</a:t>
                      </a:r>
                      <a:r>
                        <a:rPr lang="en-US" sz="1400" kern="0" baseline="30000" dirty="0">
                          <a:effectLst/>
                          <a:latin typeface="Century" panose="02040604050505020304" pitchFamily="18" charset="0"/>
                        </a:rPr>
                        <a:t>2</a:t>
                      </a:r>
                      <a:r>
                        <a:rPr lang="en-US" sz="1400" kern="0" dirty="0">
                          <a:effectLst/>
                          <a:latin typeface="Century" panose="02040604050505020304" pitchFamily="18" charset="0"/>
                        </a:rPr>
                        <a:t>)</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ffectLst/>
                          <a:latin typeface="Century" panose="02040604050505020304" pitchFamily="18" charset="0"/>
                        </a:rPr>
                        <a:t> 130</a:t>
                      </a:r>
                      <a:endParaRPr lang="en-US" altLang="ja-JP" sz="1400" kern="0" baseline="30000" dirty="0">
                        <a:effectLst/>
                        <a:latin typeface="Century" panose="02040604050505020304" pitchFamily="18" charset="0"/>
                      </a:endParaRPr>
                    </a:p>
                  </a:txBody>
                  <a:tcPr marL="68580" marR="68580" marT="0" marB="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dirty="0">
                          <a:effectLst/>
                          <a:latin typeface="Century" panose="02040604050505020304" pitchFamily="18" charset="0"/>
                        </a:rPr>
                        <a:t>6,543</a:t>
                      </a:r>
                      <a:endParaRPr lang="en-US" altLang="ja-JP" sz="1400" kern="0" baseline="30000" dirty="0">
                        <a:effectLst/>
                        <a:latin typeface="Century" panose="02040604050505020304" pitchFamily="18" charset="0"/>
                      </a:endParaRPr>
                    </a:p>
                  </a:txBody>
                  <a:tcPr marL="68580" marR="68580" marT="0" marB="0" anchor="ctr"/>
                </a:tc>
                <a:extLst>
                  <a:ext uri="{0D108BD9-81ED-4DB2-BD59-A6C34878D82A}">
                    <a16:rowId xmlns:a16="http://schemas.microsoft.com/office/drawing/2014/main" val="1045115119"/>
                  </a:ext>
                </a:extLst>
              </a:tr>
              <a:tr h="703943">
                <a:tc>
                  <a:txBody>
                    <a:bodyPr/>
                    <a:lstStyle/>
                    <a:p>
                      <a:pPr algn="just">
                        <a:spcAft>
                          <a:spcPts val="0"/>
                        </a:spcAft>
                      </a:pPr>
                      <a:r>
                        <a:rPr lang="en-US" sz="1400" kern="0" dirty="0">
                          <a:effectLst/>
                          <a:latin typeface="Century" panose="02040604050505020304" pitchFamily="18" charset="0"/>
                        </a:rPr>
                        <a:t>GDP per-capita (USD)</a:t>
                      </a:r>
                      <a:endParaRPr lang="ja-JP" sz="1400" kern="100" dirty="0">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solidFill>
                            <a:schemeClr val="tx1"/>
                          </a:solidFill>
                          <a:effectLst/>
                          <a:latin typeface="Century" panose="02040604050505020304" pitchFamily="18" charset="0"/>
                        </a:rPr>
                        <a:t>2,363</a:t>
                      </a:r>
                      <a:endParaRPr lang="ja-JP" sz="1400" kern="100" dirty="0">
                        <a:solidFill>
                          <a:schemeClr val="tx1"/>
                        </a:solidFill>
                        <a:effectLst/>
                        <a:latin typeface="Century" panose="02040604050505020304" pitchFamily="18" charset="0"/>
                        <a:ea typeface="平成明朝"/>
                        <a:cs typeface="Times New Roman" panose="02020603050405020304" pitchFamily="18" charset="0"/>
                      </a:endParaRPr>
                    </a:p>
                  </a:txBody>
                  <a:tcPr marL="68580" marR="68580" marT="0" marB="0" anchor="ctr"/>
                </a:tc>
                <a:tc>
                  <a:txBody>
                    <a:bodyPr/>
                    <a:lstStyle/>
                    <a:p>
                      <a:pPr algn="r">
                        <a:spcAft>
                          <a:spcPts val="0"/>
                        </a:spcAft>
                      </a:pPr>
                      <a:r>
                        <a:rPr lang="en-US" sz="1400" kern="0" dirty="0">
                          <a:solidFill>
                            <a:schemeClr val="tx1"/>
                          </a:solidFill>
                          <a:effectLst/>
                          <a:latin typeface="Century" panose="02040604050505020304" pitchFamily="18" charset="0"/>
                        </a:rPr>
                        <a:t>2,363</a:t>
                      </a:r>
                      <a:endParaRPr lang="ja-JP" sz="1400" kern="100" dirty="0">
                        <a:solidFill>
                          <a:schemeClr val="tx1"/>
                        </a:solidFill>
                        <a:effectLst/>
                        <a:latin typeface="Century" panose="02040604050505020304" pitchFamily="18" charset="0"/>
                        <a:ea typeface="平成明朝"/>
                        <a:cs typeface="Times New Roman" panose="02020603050405020304" pitchFamily="18" charset="0"/>
                      </a:endParaRPr>
                    </a:p>
                  </a:txBody>
                  <a:tcPr marL="68580" marR="68580" marT="0" marB="0" anchor="ctr"/>
                </a:tc>
                <a:extLst>
                  <a:ext uri="{0D108BD9-81ED-4DB2-BD59-A6C34878D82A}">
                    <a16:rowId xmlns:a16="http://schemas.microsoft.com/office/drawing/2014/main" val="110374628"/>
                  </a:ext>
                </a:extLst>
              </a:tr>
            </a:tbl>
          </a:graphicData>
        </a:graphic>
      </p:graphicFrame>
    </p:spTree>
    <p:extLst>
      <p:ext uri="{BB962C8B-B14F-4D97-AF65-F5344CB8AC3E}">
        <p14:creationId xmlns:p14="http://schemas.microsoft.com/office/powerpoint/2010/main" val="612981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SANITATION SITUATION IN A/R - KUMASI, </a:t>
            </a:r>
            <a:r>
              <a:rPr lang="en-US" sz="1300" dirty="0"/>
              <a:t>REF. 2023 UNICEF SANITATION REPORT</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07977" y="2490789"/>
            <a:ext cx="5983985" cy="3444875"/>
          </a:xfrm>
        </p:spPr>
      </p:pic>
    </p:spTree>
    <p:extLst>
      <p:ext uri="{BB962C8B-B14F-4D97-AF65-F5344CB8AC3E}">
        <p14:creationId xmlns:p14="http://schemas.microsoft.com/office/powerpoint/2010/main" val="335648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1399" y="814847"/>
            <a:ext cx="7325782" cy="4971693"/>
          </a:xfrm>
          <a:prstGeom prst="rect">
            <a:avLst/>
          </a:prstGeom>
        </p:spPr>
      </p:pic>
    </p:spTree>
    <p:extLst>
      <p:ext uri="{BB962C8B-B14F-4D97-AF65-F5344CB8AC3E}">
        <p14:creationId xmlns:p14="http://schemas.microsoft.com/office/powerpoint/2010/main" val="4204791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2159784" y="1082593"/>
            <a:ext cx="8239125" cy="537436"/>
          </a:xfrm>
          <a:prstGeom prst="rect">
            <a:avLst/>
          </a:prstGeom>
          <a:noFill/>
          <a:ln>
            <a:noFill/>
          </a:ln>
        </p:spPr>
        <p:txBody>
          <a:bodyPr spcFirstLastPara="1" vert="horz" wrap="square" lIns="19050" tIns="19050" rIns="19050" bIns="19050" rtlCol="0" anchor="t" anchorCtr="0">
            <a:normAutofit/>
          </a:bodyPr>
          <a:lstStyle/>
          <a:p>
            <a:pPr>
              <a:buSzPts val="8500"/>
            </a:pPr>
            <a:r>
              <a:rPr lang="en-US" sz="3188" b="1" dirty="0">
                <a:solidFill>
                  <a:srgbClr val="000000"/>
                </a:solidFill>
                <a:latin typeface="Helvetica Neue"/>
                <a:ea typeface="Helvetica Neue"/>
                <a:cs typeface="Helvetica Neue"/>
                <a:sym typeface="Helvetica Neue"/>
              </a:rPr>
              <a:t>The problem</a:t>
            </a:r>
            <a:r>
              <a:rPr lang="mr-IN" sz="3188" b="1" dirty="0">
                <a:solidFill>
                  <a:srgbClr val="000000"/>
                </a:solidFill>
                <a:latin typeface="Helvetica Neue"/>
                <a:ea typeface="Helvetica Neue"/>
                <a:cs typeface="Helvetica Neue"/>
                <a:sym typeface="Helvetica Neue"/>
              </a:rPr>
              <a:t>…</a:t>
            </a:r>
            <a:endParaRPr dirty="0"/>
          </a:p>
        </p:txBody>
      </p:sp>
      <p:sp>
        <p:nvSpPr>
          <p:cNvPr id="110" name="Google Shape;110;p20"/>
          <p:cNvSpPr txBox="1">
            <a:spLocks noGrp="1"/>
          </p:cNvSpPr>
          <p:nvPr>
            <p:ph type="body" idx="2"/>
          </p:nvPr>
        </p:nvSpPr>
        <p:spPr>
          <a:xfrm>
            <a:off x="1976439" y="1858360"/>
            <a:ext cx="8239125" cy="3688084"/>
          </a:xfrm>
          <a:prstGeom prst="rect">
            <a:avLst/>
          </a:prstGeom>
          <a:noFill/>
          <a:ln>
            <a:noFill/>
          </a:ln>
        </p:spPr>
        <p:txBody>
          <a:bodyPr spcFirstLastPara="1" vert="horz" wrap="square" lIns="19050" tIns="19050" rIns="19050" bIns="19050" rtlCol="0" anchor="t" anchorCtr="0">
            <a:normAutofit/>
          </a:bodyPr>
          <a:lstStyle/>
          <a:p>
            <a:pPr marL="0" indent="0">
              <a:spcBef>
                <a:spcPts val="0"/>
              </a:spcBef>
              <a:buSzPts val="5904"/>
              <a:buNone/>
            </a:pPr>
            <a:endParaRPr/>
          </a:p>
          <a:p>
            <a:pPr marL="0" indent="0">
              <a:buSzPts val="5904"/>
              <a:buNone/>
            </a:pPr>
            <a:endParaRPr/>
          </a:p>
          <a:p>
            <a:pPr marL="0" indent="0">
              <a:buSzPts val="5904"/>
              <a:buNone/>
            </a:pPr>
            <a:endParaRPr/>
          </a:p>
          <a:p>
            <a:pPr marL="0" indent="0">
              <a:buSzPts val="5904"/>
              <a:buNone/>
            </a:pPr>
            <a:endParaRPr/>
          </a:p>
        </p:txBody>
      </p:sp>
      <p:grpSp>
        <p:nvGrpSpPr>
          <p:cNvPr id="111" name="Google Shape;111;p20"/>
          <p:cNvGrpSpPr/>
          <p:nvPr/>
        </p:nvGrpSpPr>
        <p:grpSpPr>
          <a:xfrm>
            <a:off x="2058441" y="1741760"/>
            <a:ext cx="7720313" cy="4207513"/>
            <a:chOff x="838200" y="797476"/>
            <a:chExt cx="10739997" cy="5723339"/>
          </a:xfrm>
        </p:grpSpPr>
        <p:sp>
          <p:nvSpPr>
            <p:cNvPr id="112" name="Google Shape;112;p20"/>
            <p:cNvSpPr txBox="1"/>
            <p:nvPr/>
          </p:nvSpPr>
          <p:spPr>
            <a:xfrm>
              <a:off x="938880" y="1864498"/>
              <a:ext cx="10515600" cy="4351338"/>
            </a:xfrm>
            <a:prstGeom prst="rect">
              <a:avLst/>
            </a:prstGeom>
            <a:noFill/>
            <a:ln>
              <a:noFill/>
            </a:ln>
          </p:spPr>
          <p:txBody>
            <a:bodyPr spcFirstLastPara="1" wrap="square" lIns="34284" tIns="17138" rIns="34284" bIns="17138" anchor="t" anchorCtr="0">
              <a:normAutofit/>
            </a:bodyPr>
            <a:lstStyle/>
            <a:p>
              <a:pPr marL="85725" indent="-19050" defTabSz="457200">
                <a:lnSpc>
                  <a:spcPct val="90000"/>
                </a:lnSpc>
                <a:buClr>
                  <a:prstClr val="black"/>
                </a:buClr>
                <a:buSzPts val="2800"/>
              </a:pPr>
              <a:endParaRPr sz="1050">
                <a:solidFill>
                  <a:prstClr val="black"/>
                </a:solidFill>
                <a:latin typeface="Open Sans SemiBold"/>
                <a:ea typeface="Open Sans SemiBold"/>
                <a:cs typeface="Open Sans SemiBold"/>
                <a:sym typeface="Open Sans SemiBold"/>
              </a:endParaRPr>
            </a:p>
            <a:p>
              <a:pPr marL="85725" indent="-19050" defTabSz="457200">
                <a:lnSpc>
                  <a:spcPct val="90000"/>
                </a:lnSpc>
                <a:spcBef>
                  <a:spcPts val="375"/>
                </a:spcBef>
                <a:buClr>
                  <a:prstClr val="black"/>
                </a:buClr>
                <a:buSzPts val="2800"/>
              </a:pPr>
              <a:endParaRPr sz="1050">
                <a:solidFill>
                  <a:prstClr val="black"/>
                </a:solidFill>
                <a:latin typeface="Open Sans SemiBold"/>
                <a:ea typeface="Open Sans SemiBold"/>
                <a:cs typeface="Open Sans SemiBold"/>
                <a:sym typeface="Open Sans SemiBold"/>
              </a:endParaRPr>
            </a:p>
          </p:txBody>
        </p:sp>
        <p:pic>
          <p:nvPicPr>
            <p:cNvPr id="113" name="Google Shape;113;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5089" y="3981073"/>
              <a:ext cx="3605897" cy="2178484"/>
            </a:xfrm>
            <a:prstGeom prst="rect">
              <a:avLst/>
            </a:prstGeom>
            <a:noFill/>
            <a:ln>
              <a:noFill/>
            </a:ln>
          </p:spPr>
        </p:pic>
        <p:pic>
          <p:nvPicPr>
            <p:cNvPr id="114" name="Google Shape;114;p20"/>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838200" y="1166808"/>
              <a:ext cx="3642786" cy="2444933"/>
            </a:xfrm>
            <a:prstGeom prst="rect">
              <a:avLst/>
            </a:prstGeom>
            <a:noFill/>
            <a:ln>
              <a:noFill/>
            </a:ln>
          </p:spPr>
        </p:pic>
        <p:pic>
          <p:nvPicPr>
            <p:cNvPr id="115" name="Google Shape;115;p20"/>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7961603" y="1193074"/>
              <a:ext cx="3593558" cy="2444933"/>
            </a:xfrm>
            <a:prstGeom prst="rect">
              <a:avLst/>
            </a:prstGeom>
            <a:noFill/>
            <a:ln>
              <a:noFill/>
            </a:ln>
          </p:spPr>
        </p:pic>
        <p:pic>
          <p:nvPicPr>
            <p:cNvPr id="116" name="Google Shape;116;p20"/>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4587497" y="1143911"/>
              <a:ext cx="3218367" cy="2500658"/>
            </a:xfrm>
            <a:prstGeom prst="rect">
              <a:avLst/>
            </a:prstGeom>
            <a:noFill/>
            <a:ln>
              <a:noFill/>
            </a:ln>
          </p:spPr>
        </p:pic>
        <p:sp>
          <p:nvSpPr>
            <p:cNvPr id="117" name="Google Shape;117;p20"/>
            <p:cNvSpPr txBox="1"/>
            <p:nvPr/>
          </p:nvSpPr>
          <p:spPr>
            <a:xfrm>
              <a:off x="1351967" y="846639"/>
              <a:ext cx="1828800"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Pit Latrine </a:t>
              </a:r>
              <a:endParaRPr sz="1125">
                <a:solidFill>
                  <a:srgbClr val="000000"/>
                </a:solidFill>
                <a:latin typeface="Calibri"/>
                <a:ea typeface="Calibri"/>
                <a:cs typeface="Calibri"/>
                <a:sym typeface="Calibri"/>
              </a:endParaRPr>
            </a:p>
          </p:txBody>
        </p:sp>
        <p:sp>
          <p:nvSpPr>
            <p:cNvPr id="118" name="Google Shape;118;p20"/>
            <p:cNvSpPr txBox="1"/>
            <p:nvPr/>
          </p:nvSpPr>
          <p:spPr>
            <a:xfrm flipH="1">
              <a:off x="4887752" y="797476"/>
              <a:ext cx="2126700"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prstClr val="black"/>
                  </a:solidFill>
                  <a:latin typeface="Calibri"/>
                  <a:ea typeface="Calibri"/>
                  <a:cs typeface="Calibri"/>
                  <a:sym typeface="Calibri"/>
                </a:rPr>
                <a:t>Pit</a:t>
              </a:r>
              <a:r>
                <a:rPr lang="en-US" sz="1125">
                  <a:solidFill>
                    <a:srgbClr val="000000"/>
                  </a:solidFill>
                  <a:latin typeface="Calibri"/>
                  <a:ea typeface="Calibri"/>
                  <a:cs typeface="Calibri"/>
                  <a:sym typeface="Calibri"/>
                </a:rPr>
                <a:t> Latrine with Seat  </a:t>
              </a:r>
              <a:endParaRPr sz="1125">
                <a:solidFill>
                  <a:srgbClr val="000000"/>
                </a:solidFill>
                <a:latin typeface="Calibri"/>
                <a:ea typeface="Calibri"/>
                <a:cs typeface="Calibri"/>
                <a:sym typeface="Calibri"/>
              </a:endParaRPr>
            </a:p>
          </p:txBody>
        </p:sp>
        <p:sp>
          <p:nvSpPr>
            <p:cNvPr id="119" name="Google Shape;119;p20"/>
            <p:cNvSpPr txBox="1"/>
            <p:nvPr/>
          </p:nvSpPr>
          <p:spPr>
            <a:xfrm>
              <a:off x="8721501" y="846639"/>
              <a:ext cx="1407600"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Flying Toilet </a:t>
              </a:r>
              <a:endParaRPr sz="1125">
                <a:solidFill>
                  <a:srgbClr val="000000"/>
                </a:solidFill>
                <a:latin typeface="Calibri"/>
                <a:ea typeface="Calibri"/>
                <a:cs typeface="Calibri"/>
                <a:sym typeface="Calibri"/>
              </a:endParaRPr>
            </a:p>
          </p:txBody>
        </p:sp>
        <p:sp>
          <p:nvSpPr>
            <p:cNvPr id="120" name="Google Shape;120;p20"/>
            <p:cNvSpPr txBox="1"/>
            <p:nvPr/>
          </p:nvSpPr>
          <p:spPr>
            <a:xfrm>
              <a:off x="1052881" y="6215835"/>
              <a:ext cx="1314001"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Public Toilet</a:t>
              </a:r>
              <a:endParaRPr sz="1125">
                <a:solidFill>
                  <a:srgbClr val="000000"/>
                </a:solidFill>
                <a:latin typeface="Calibri"/>
                <a:ea typeface="Calibri"/>
                <a:cs typeface="Calibri"/>
                <a:sym typeface="Calibri"/>
              </a:endParaRPr>
            </a:p>
          </p:txBody>
        </p:sp>
        <p:sp>
          <p:nvSpPr>
            <p:cNvPr id="121" name="Google Shape;121;p20"/>
            <p:cNvSpPr txBox="1"/>
            <p:nvPr/>
          </p:nvSpPr>
          <p:spPr>
            <a:xfrm>
              <a:off x="5054939" y="6238240"/>
              <a:ext cx="1935001"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Open Defecation</a:t>
              </a:r>
              <a:endParaRPr sz="1125">
                <a:solidFill>
                  <a:srgbClr val="000000"/>
                </a:solidFill>
                <a:latin typeface="Calibri"/>
                <a:ea typeface="Calibri"/>
                <a:cs typeface="Calibri"/>
                <a:sym typeface="Calibri"/>
              </a:endParaRPr>
            </a:p>
          </p:txBody>
        </p:sp>
        <p:pic>
          <p:nvPicPr>
            <p:cNvPr id="122" name="Google Shape;122;p2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90205" y="3981073"/>
              <a:ext cx="3271398" cy="2157373"/>
            </a:xfrm>
            <a:prstGeom prst="rect">
              <a:avLst/>
            </a:prstGeom>
            <a:noFill/>
            <a:ln>
              <a:noFill/>
            </a:ln>
          </p:spPr>
        </p:pic>
        <p:pic>
          <p:nvPicPr>
            <p:cNvPr id="123" name="Google Shape;123;p2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332754" y="3994601"/>
              <a:ext cx="3245443" cy="2130315"/>
            </a:xfrm>
            <a:prstGeom prst="rect">
              <a:avLst/>
            </a:prstGeom>
            <a:noFill/>
            <a:ln>
              <a:noFill/>
            </a:ln>
          </p:spPr>
        </p:pic>
        <p:sp>
          <p:nvSpPr>
            <p:cNvPr id="124" name="Google Shape;124;p20"/>
            <p:cNvSpPr txBox="1"/>
            <p:nvPr/>
          </p:nvSpPr>
          <p:spPr>
            <a:xfrm>
              <a:off x="8884260" y="6238240"/>
              <a:ext cx="1722900" cy="282575"/>
            </a:xfrm>
            <a:prstGeom prst="rect">
              <a:avLst/>
            </a:prstGeom>
            <a:noFill/>
            <a:ln>
              <a:noFill/>
            </a:ln>
          </p:spPr>
          <p:txBody>
            <a:bodyPr spcFirstLastPara="1" wrap="square" lIns="34284" tIns="17138" rIns="34284" bIns="17138" anchor="t" anchorCtr="0">
              <a:spAutoFit/>
            </a:bodyPr>
            <a:lstStyle/>
            <a:p>
              <a:pPr defTabSz="457200">
                <a:buClr>
                  <a:srgbClr val="000000"/>
                </a:buClr>
                <a:buSzPts val="1800"/>
              </a:pPr>
              <a:r>
                <a:rPr lang="en-US" sz="1125">
                  <a:solidFill>
                    <a:srgbClr val="000000"/>
                  </a:solidFill>
                  <a:latin typeface="Calibri"/>
                  <a:ea typeface="Calibri"/>
                  <a:cs typeface="Calibri"/>
                  <a:sym typeface="Calibri"/>
                </a:rPr>
                <a:t>Flush Toilet</a:t>
              </a:r>
              <a:endParaRPr sz="1125">
                <a:solidFill>
                  <a:srgbClr val="000000"/>
                </a:solidFill>
                <a:latin typeface="Calibri"/>
                <a:ea typeface="Calibri"/>
                <a:cs typeface="Calibri"/>
                <a:sym typeface="Calibri"/>
              </a:endParaRPr>
            </a:p>
          </p:txBody>
        </p:sp>
      </p:grpSp>
      <p:pic>
        <p:nvPicPr>
          <p:cNvPr id="125" name="Google Shape;125;p20" descr="Picture 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726963" y="5070640"/>
            <a:ext cx="941034" cy="941044"/>
          </a:xfrm>
          <a:prstGeom prst="rect">
            <a:avLst/>
          </a:prstGeom>
          <a:noFill/>
          <a:ln>
            <a:noFill/>
          </a:ln>
        </p:spPr>
      </p:pic>
    </p:spTree>
    <p:extLst>
      <p:ext uri="{BB962C8B-B14F-4D97-AF65-F5344CB8AC3E}">
        <p14:creationId xmlns:p14="http://schemas.microsoft.com/office/powerpoint/2010/main" val="4053128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34219"/>
            <a:ext cx="8686800" cy="838200"/>
          </a:xfrm>
        </p:spPr>
        <p:txBody>
          <a:bodyPr>
            <a:normAutofit/>
          </a:bodyPr>
          <a:lstStyle/>
          <a:p>
            <a:r>
              <a:rPr lang="en-US" sz="2800" dirty="0">
                <a:solidFill>
                  <a:srgbClr val="FF0000"/>
                </a:solidFill>
              </a:rPr>
              <a:t>L.I. 1961: Function of Waste Management Dept.</a:t>
            </a:r>
          </a:p>
        </p:txBody>
      </p:sp>
      <p:sp>
        <p:nvSpPr>
          <p:cNvPr id="3" name="Content Placeholder 2"/>
          <p:cNvSpPr>
            <a:spLocks noGrp="1"/>
          </p:cNvSpPr>
          <p:nvPr>
            <p:ph idx="1"/>
          </p:nvPr>
        </p:nvSpPr>
        <p:spPr>
          <a:xfrm>
            <a:off x="2286001" y="1168401"/>
            <a:ext cx="7594599" cy="4961467"/>
          </a:xfrm>
        </p:spPr>
        <p:txBody>
          <a:bodyPr>
            <a:normAutofit fontScale="25000" lnSpcReduction="20000"/>
          </a:bodyPr>
          <a:lstStyle/>
          <a:p>
            <a:pPr marL="0" indent="0">
              <a:buNone/>
            </a:pPr>
            <a:r>
              <a:rPr lang="en-GB" sz="6400" b="1" dirty="0">
                <a:solidFill>
                  <a:srgbClr val="2C2CC6"/>
                </a:solidFill>
              </a:rPr>
              <a:t>The Waste Management Department has been mandated to provide facilities, infrastructura1 services and programmes for effective and efficient waste management for the improvement in environmental sanitation, the protection of the environment and the promotion of public health.</a:t>
            </a:r>
            <a:endParaRPr lang="en-US" sz="6400" b="1" dirty="0">
              <a:solidFill>
                <a:srgbClr val="2C2CC6"/>
              </a:solidFill>
            </a:endParaRPr>
          </a:p>
          <a:p>
            <a:pPr marL="0" indent="0">
              <a:buNone/>
            </a:pPr>
            <a:endParaRPr lang="en-GB" sz="3800" b="1" i="1" dirty="0">
              <a:latin typeface="Times New Roman" charset="0"/>
              <a:ea typeface="Times New Roman" charset="0"/>
              <a:cs typeface="Times New Roman" charset="0"/>
            </a:endParaRPr>
          </a:p>
          <a:p>
            <a:pPr marL="0" indent="0">
              <a:buNone/>
            </a:pPr>
            <a:endParaRPr lang="en-GB" sz="3800" b="1" i="1" dirty="0">
              <a:latin typeface="Times New Roman" charset="0"/>
              <a:ea typeface="Times New Roman" charset="0"/>
              <a:cs typeface="Times New Roman" charset="0"/>
            </a:endParaRPr>
          </a:p>
          <a:p>
            <a:pPr marL="0" indent="0">
              <a:buNone/>
            </a:pPr>
            <a:r>
              <a:rPr lang="en-GB" sz="6400" b="1" i="1" dirty="0">
                <a:latin typeface="Times New Roman" charset="0"/>
                <a:ea typeface="Times New Roman" charset="0"/>
                <a:cs typeface="Times New Roman" charset="0"/>
              </a:rPr>
              <a:t>The Department shall:</a:t>
            </a:r>
            <a:endParaRPr lang="en-US" sz="6400" b="1" i="1"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(a)</a:t>
            </a:r>
            <a:r>
              <a:rPr lang="en-GB" sz="6400" dirty="0">
                <a:latin typeface="Times New Roman" charset="0"/>
                <a:ea typeface="Times New Roman" charset="0"/>
                <a:cs typeface="Times New Roman" charset="0"/>
              </a:rPr>
              <a:t> </a:t>
            </a:r>
            <a:r>
              <a:rPr lang="en-GB" sz="6400" dirty="0">
                <a:solidFill>
                  <a:srgbClr val="FF0000"/>
                </a:solidFill>
                <a:latin typeface="Times New Roman" charset="0"/>
                <a:ea typeface="Times New Roman" charset="0"/>
                <a:cs typeface="Times New Roman" charset="0"/>
              </a:rPr>
              <a:t>service toilets and dispose of human waste collected from public and private sanitary facilities;</a:t>
            </a:r>
            <a:endParaRPr lang="en-US" sz="6400" dirty="0">
              <a:solidFill>
                <a:srgbClr val="FF0000"/>
              </a:solidFill>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(b)</a:t>
            </a:r>
            <a:r>
              <a:rPr lang="en-GB" sz="6400" dirty="0">
                <a:latin typeface="Times New Roman" charset="0"/>
                <a:ea typeface="Times New Roman" charset="0"/>
                <a:cs typeface="Times New Roman" charset="0"/>
              </a:rPr>
              <a:t> provide technical support to the District Assemblies on the operation and maintenance of public toilets under private management</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(c) </a:t>
            </a:r>
            <a:r>
              <a:rPr lang="en-GB" sz="6400" dirty="0">
                <a:latin typeface="Times New Roman" charset="0"/>
                <a:ea typeface="Times New Roman" charset="0"/>
                <a:cs typeface="Times New Roman" charset="0"/>
              </a:rPr>
              <a:t>supervise and control the operation of cesspool </a:t>
            </a:r>
            <a:r>
              <a:rPr lang="en-GB" sz="6400" dirty="0" err="1">
                <a:latin typeface="Times New Roman" charset="0"/>
                <a:ea typeface="Times New Roman" charset="0"/>
                <a:cs typeface="Times New Roman" charset="0"/>
              </a:rPr>
              <a:t>emptiers</a:t>
            </a:r>
            <a:r>
              <a:rPr lang="en-GB" sz="6400" dirty="0">
                <a:latin typeface="Times New Roman" charset="0"/>
                <a:ea typeface="Times New Roman" charset="0"/>
                <a:cs typeface="Times New Roman" charset="0"/>
              </a:rPr>
              <a:t> and allied equipment;</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(d) </a:t>
            </a:r>
            <a:r>
              <a:rPr lang="en-GB" sz="6400" dirty="0">
                <a:latin typeface="Times New Roman" charset="0"/>
                <a:ea typeface="Times New Roman" charset="0"/>
                <a:cs typeface="Times New Roman" charset="0"/>
              </a:rPr>
              <a:t>receive and provide adequate treatment and effective disposal of both solid and liquid waste;</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(e)</a:t>
            </a:r>
            <a:r>
              <a:rPr lang="en-GB" sz="6400" dirty="0">
                <a:latin typeface="Times New Roman" charset="0"/>
                <a:ea typeface="Times New Roman" charset="0"/>
                <a:cs typeface="Times New Roman" charset="0"/>
              </a:rPr>
              <a:t> treat and dispose of solid waste and provide compost manure;</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(f)</a:t>
            </a:r>
            <a:r>
              <a:rPr lang="en-GB" sz="6400" dirty="0">
                <a:latin typeface="Times New Roman" charset="0"/>
                <a:ea typeface="Times New Roman" charset="0"/>
                <a:cs typeface="Times New Roman" charset="0"/>
              </a:rPr>
              <a:t> supervise the cleansing of drains, streets, markets, car parks and weeding of road sides and open spaces;</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(g)</a:t>
            </a:r>
            <a:r>
              <a:rPr lang="en-GB" sz="6400" dirty="0">
                <a:latin typeface="Times New Roman" charset="0"/>
                <a:ea typeface="Times New Roman" charset="0"/>
                <a:cs typeface="Times New Roman" charset="0"/>
              </a:rPr>
              <a:t> inspect and maintain sanitary facilities in the metropolis; or</a:t>
            </a:r>
            <a:endParaRPr lang="en-US" sz="6400" dirty="0">
              <a:latin typeface="Times New Roman" charset="0"/>
              <a:ea typeface="Times New Roman" charset="0"/>
              <a:cs typeface="Times New Roman" charset="0"/>
            </a:endParaRPr>
          </a:p>
          <a:p>
            <a:pPr marL="0" indent="0">
              <a:buNone/>
            </a:pPr>
            <a:r>
              <a:rPr lang="en-GB" sz="6400" i="1" dirty="0">
                <a:latin typeface="Times New Roman" charset="0"/>
                <a:ea typeface="Times New Roman" charset="0"/>
                <a:cs typeface="Times New Roman" charset="0"/>
              </a:rPr>
              <a:t>(h)</a:t>
            </a:r>
            <a:r>
              <a:rPr lang="en-GB" sz="6400" dirty="0">
                <a:latin typeface="Times New Roman" charset="0"/>
                <a:ea typeface="Times New Roman" charset="0"/>
                <a:cs typeface="Times New Roman" charset="0"/>
              </a:rPr>
              <a:t> advise the Assembly on recycling and other uses of waste materials.</a:t>
            </a:r>
            <a:endParaRPr lang="en-US" sz="6400" dirty="0">
              <a:latin typeface="Times New Roman" charset="0"/>
              <a:ea typeface="Times New Roman" charset="0"/>
              <a:cs typeface="Times New Roman" charset="0"/>
            </a:endParaRPr>
          </a:p>
          <a:p>
            <a:endParaRPr lang="en-US" dirty="0"/>
          </a:p>
        </p:txBody>
      </p:sp>
      <p:sp>
        <p:nvSpPr>
          <p:cNvPr id="4" name="Slide Number Placeholder 3"/>
          <p:cNvSpPr>
            <a:spLocks noGrp="1"/>
          </p:cNvSpPr>
          <p:nvPr>
            <p:ph type="sldNum" sz="quarter" idx="12"/>
          </p:nvPr>
        </p:nvSpPr>
        <p:spPr/>
        <p:txBody>
          <a:bodyPr/>
          <a:lstStyle/>
          <a:p>
            <a:pPr defTabSz="457200"/>
            <a:fld id="{633B91F5-71B8-4AF0-AC35-4CB20F61C851}" type="slidenum">
              <a:rPr lang="en-US">
                <a:solidFill>
                  <a:prstClr val="black"/>
                </a:solidFill>
                <a:latin typeface="Garamond" panose="02020404030301010803"/>
              </a:rPr>
              <a:pPr defTabSz="457200"/>
              <a:t>15</a:t>
            </a:fld>
            <a:endParaRPr lang="en-US">
              <a:solidFill>
                <a:prstClr val="black"/>
              </a:solidFill>
              <a:latin typeface="Garamond" panose="02020404030301010803"/>
            </a:endParaRPr>
          </a:p>
        </p:txBody>
      </p:sp>
    </p:spTree>
    <p:extLst>
      <p:ext uri="{BB962C8B-B14F-4D97-AF65-F5344CB8AC3E}">
        <p14:creationId xmlns:p14="http://schemas.microsoft.com/office/powerpoint/2010/main" val="403446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latin typeface="Times New Roman" charset="0"/>
                <a:ea typeface="Times New Roman" charset="0"/>
                <a:cs typeface="Times New Roman" charset="0"/>
              </a:rPr>
              <a:t>INTERVENTIONS TO INCREASE ACCESS TO IMPROVED SANITATION</a:t>
            </a:r>
          </a:p>
        </p:txBody>
      </p:sp>
      <p:graphicFrame>
        <p:nvGraphicFramePr>
          <p:cNvPr id="4" name="Table 3"/>
          <p:cNvGraphicFramePr>
            <a:graphicFrameLocks noGrp="1"/>
          </p:cNvGraphicFramePr>
          <p:nvPr/>
        </p:nvGraphicFramePr>
        <p:xfrm>
          <a:off x="2700865" y="2513000"/>
          <a:ext cx="5812370" cy="1823976"/>
        </p:xfrm>
        <a:graphic>
          <a:graphicData uri="http://schemas.openxmlformats.org/drawingml/2006/table">
            <a:tbl>
              <a:tblPr firstRow="1" bandRow="1">
                <a:tableStyleId>{5C22544A-7EE6-4342-B048-85BDC9FD1C3A}</a:tableStyleId>
              </a:tblPr>
              <a:tblGrid>
                <a:gridCol w="1008402">
                  <a:extLst>
                    <a:ext uri="{9D8B030D-6E8A-4147-A177-3AD203B41FA5}">
                      <a16:colId xmlns:a16="http://schemas.microsoft.com/office/drawing/2014/main" val="20000"/>
                    </a:ext>
                  </a:extLst>
                </a:gridCol>
                <a:gridCol w="2328409">
                  <a:extLst>
                    <a:ext uri="{9D8B030D-6E8A-4147-A177-3AD203B41FA5}">
                      <a16:colId xmlns:a16="http://schemas.microsoft.com/office/drawing/2014/main" val="20001"/>
                    </a:ext>
                  </a:extLst>
                </a:gridCol>
                <a:gridCol w="2475559">
                  <a:extLst>
                    <a:ext uri="{9D8B030D-6E8A-4147-A177-3AD203B41FA5}">
                      <a16:colId xmlns:a16="http://schemas.microsoft.com/office/drawing/2014/main" val="20002"/>
                    </a:ext>
                  </a:extLst>
                </a:gridCol>
              </a:tblGrid>
              <a:tr h="755134">
                <a:tc>
                  <a:txBody>
                    <a:bodyPr/>
                    <a:lstStyle/>
                    <a:p>
                      <a:r>
                        <a:rPr lang="en-US" dirty="0"/>
                        <a:t>YEAR</a:t>
                      </a:r>
                    </a:p>
                  </a:txBody>
                  <a:tcPr/>
                </a:tc>
                <a:tc>
                  <a:txBody>
                    <a:bodyPr/>
                    <a:lstStyle/>
                    <a:p>
                      <a:r>
                        <a:rPr lang="en-US" dirty="0"/>
                        <a:t>PUBLIC TOILET (%AGE) </a:t>
                      </a:r>
                    </a:p>
                  </a:txBody>
                  <a:tcPr/>
                </a:tc>
                <a:tc>
                  <a:txBody>
                    <a:bodyPr/>
                    <a:lstStyle/>
                    <a:p>
                      <a:r>
                        <a:rPr lang="en-US" dirty="0"/>
                        <a:t>HOUSHOLDS W/O TOILET(%AGE)</a:t>
                      </a:r>
                    </a:p>
                  </a:txBody>
                  <a:tcPr/>
                </a:tc>
                <a:extLst>
                  <a:ext uri="{0D108BD9-81ED-4DB2-BD59-A6C34878D82A}">
                    <a16:rowId xmlns:a16="http://schemas.microsoft.com/office/drawing/2014/main" val="10000"/>
                  </a:ext>
                </a:extLst>
              </a:tr>
              <a:tr h="534421">
                <a:tc>
                  <a:txBody>
                    <a:bodyPr/>
                    <a:lstStyle/>
                    <a:p>
                      <a:r>
                        <a:rPr lang="en-US" dirty="0"/>
                        <a:t>2010</a:t>
                      </a:r>
                    </a:p>
                  </a:txBody>
                  <a:tcPr/>
                </a:tc>
                <a:tc>
                  <a:txBody>
                    <a:bodyPr/>
                    <a:lstStyle/>
                    <a:p>
                      <a:pPr algn="r"/>
                      <a:r>
                        <a:rPr lang="en-US" dirty="0"/>
                        <a:t>36.8</a:t>
                      </a:r>
                    </a:p>
                  </a:txBody>
                  <a:tcPr/>
                </a:tc>
                <a:tc>
                  <a:txBody>
                    <a:bodyPr/>
                    <a:lstStyle/>
                    <a:p>
                      <a:pPr algn="r"/>
                      <a:r>
                        <a:rPr lang="en-US" dirty="0"/>
                        <a:t>2.2</a:t>
                      </a:r>
                    </a:p>
                  </a:txBody>
                  <a:tcPr/>
                </a:tc>
                <a:extLst>
                  <a:ext uri="{0D108BD9-81ED-4DB2-BD59-A6C34878D82A}">
                    <a16:rowId xmlns:a16="http://schemas.microsoft.com/office/drawing/2014/main" val="10001"/>
                  </a:ext>
                </a:extLst>
              </a:tr>
              <a:tr h="534421">
                <a:tc>
                  <a:txBody>
                    <a:bodyPr/>
                    <a:lstStyle/>
                    <a:p>
                      <a:r>
                        <a:rPr lang="en-US" dirty="0"/>
                        <a:t>2021</a:t>
                      </a:r>
                    </a:p>
                  </a:txBody>
                  <a:tcPr/>
                </a:tc>
                <a:tc>
                  <a:txBody>
                    <a:bodyPr/>
                    <a:lstStyle/>
                    <a:p>
                      <a:pPr algn="r"/>
                      <a:r>
                        <a:rPr lang="en-US" dirty="0"/>
                        <a:t>28.1</a:t>
                      </a:r>
                    </a:p>
                  </a:txBody>
                  <a:tcPr/>
                </a:tc>
                <a:tc>
                  <a:txBody>
                    <a:bodyPr/>
                    <a:lstStyle/>
                    <a:p>
                      <a:pPr algn="r"/>
                      <a:r>
                        <a:rPr lang="en-US" dirty="0"/>
                        <a:t>1.1</a:t>
                      </a:r>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2700865" y="4630772"/>
            <a:ext cx="6053668" cy="1477328"/>
          </a:xfrm>
          <a:prstGeom prst="rect">
            <a:avLst/>
          </a:prstGeom>
          <a:noFill/>
        </p:spPr>
        <p:txBody>
          <a:bodyPr wrap="square" rtlCol="0">
            <a:spAutoFit/>
          </a:bodyPr>
          <a:lstStyle/>
          <a:p>
            <a:pPr marL="285750" indent="-285750" defTabSz="457200">
              <a:buFont typeface="Arial" charset="0"/>
              <a:buChar char="•"/>
            </a:pPr>
            <a:r>
              <a:rPr lang="en-US" dirty="0">
                <a:solidFill>
                  <a:prstClr val="black"/>
                </a:solidFill>
                <a:latin typeface="Times New Roman" charset="0"/>
                <a:ea typeface="Times New Roman" charset="0"/>
                <a:cs typeface="Times New Roman" charset="0"/>
              </a:rPr>
              <a:t>INSTITUTIONAL ARRANGEMENTS </a:t>
            </a:r>
            <a:r>
              <a:rPr lang="mr-IN" dirty="0">
                <a:solidFill>
                  <a:prstClr val="black"/>
                </a:solidFill>
                <a:latin typeface="Times New Roman" charset="0"/>
                <a:ea typeface="Times New Roman" charset="0"/>
                <a:cs typeface="Times New Roman" charset="0"/>
              </a:rPr>
              <a:t>–</a:t>
            </a:r>
            <a:r>
              <a:rPr lang="en-US" dirty="0">
                <a:solidFill>
                  <a:prstClr val="black"/>
                </a:solidFill>
                <a:latin typeface="Times New Roman" charset="0"/>
                <a:ea typeface="Times New Roman" charset="0"/>
                <a:cs typeface="Times New Roman" charset="0"/>
              </a:rPr>
              <a:t> KMA BYELAW</a:t>
            </a:r>
          </a:p>
          <a:p>
            <a:pPr marL="285750" indent="-285750" defTabSz="457200">
              <a:buFont typeface="Arial" charset="0"/>
              <a:buChar char="•"/>
            </a:pPr>
            <a:r>
              <a:rPr lang="en-US" dirty="0">
                <a:solidFill>
                  <a:prstClr val="black"/>
                </a:solidFill>
                <a:latin typeface="Times New Roman" charset="0"/>
                <a:ea typeface="Times New Roman" charset="0"/>
                <a:cs typeface="Times New Roman" charset="0"/>
              </a:rPr>
              <a:t>GREATER KUMASI METROPOLITAN AREA PROJECT </a:t>
            </a:r>
          </a:p>
          <a:p>
            <a:pPr marL="285750" indent="-285750" defTabSz="457200">
              <a:buFont typeface="Arial" charset="0"/>
              <a:buChar char="•"/>
            </a:pPr>
            <a:r>
              <a:rPr lang="en-US" dirty="0">
                <a:solidFill>
                  <a:prstClr val="black"/>
                </a:solidFill>
                <a:latin typeface="Times New Roman" charset="0"/>
                <a:ea typeface="Times New Roman" charset="0"/>
                <a:cs typeface="Times New Roman" charset="0"/>
              </a:rPr>
              <a:t>GLOBAL MAYORS CHALLENGE</a:t>
            </a:r>
          </a:p>
          <a:p>
            <a:pPr marL="285750" indent="-285750" defTabSz="457200">
              <a:buFont typeface="Arial" charset="0"/>
              <a:buChar char="•"/>
            </a:pPr>
            <a:r>
              <a:rPr lang="en-US" dirty="0">
                <a:solidFill>
                  <a:prstClr val="black"/>
                </a:solidFill>
                <a:latin typeface="Times New Roman" charset="0"/>
                <a:ea typeface="Times New Roman" charset="0"/>
                <a:cs typeface="Times New Roman" charset="0"/>
              </a:rPr>
              <a:t>CLEAN TEAM TOILETS</a:t>
            </a:r>
          </a:p>
          <a:p>
            <a:pPr marL="285750" indent="-285750" defTabSz="457200">
              <a:buFont typeface="Arial" charset="0"/>
              <a:buChar char="•"/>
            </a:pPr>
            <a:endParaRPr lang="en-US" dirty="0">
              <a:solidFill>
                <a:prstClr val="black"/>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604580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PARTNERSHIP WITH CLEAN CTG</a:t>
            </a:r>
          </a:p>
        </p:txBody>
      </p:sp>
      <p:sp>
        <p:nvSpPr>
          <p:cNvPr id="4" name="TextBox 3"/>
          <p:cNvSpPr txBox="1"/>
          <p:nvPr/>
        </p:nvSpPr>
        <p:spPr>
          <a:xfrm>
            <a:off x="2158999" y="2658534"/>
            <a:ext cx="7526868" cy="2585323"/>
          </a:xfrm>
          <a:prstGeom prst="rect">
            <a:avLst/>
          </a:prstGeom>
          <a:noFill/>
        </p:spPr>
        <p:txBody>
          <a:bodyPr wrap="square" rtlCol="0">
            <a:spAutoFit/>
          </a:bodyPr>
          <a:lstStyle/>
          <a:p>
            <a:pPr marL="285750" indent="-285750" defTabSz="457200">
              <a:buFont typeface="Arial" charset="0"/>
              <a:buChar char="•"/>
            </a:pPr>
            <a:r>
              <a:rPr lang="en-US" dirty="0">
                <a:solidFill>
                  <a:prstClr val="black"/>
                </a:solidFill>
                <a:latin typeface="Garamond" panose="02020404030301010803"/>
              </a:rPr>
              <a:t>Water and Sanitation for the Urban Poor (WSUP), Unilever, </a:t>
            </a:r>
            <a:r>
              <a:rPr lang="en-US" dirty="0" err="1">
                <a:solidFill>
                  <a:prstClr val="black"/>
                </a:solidFill>
                <a:latin typeface="Garamond" panose="02020404030301010803"/>
              </a:rPr>
              <a:t>iDEO</a:t>
            </a:r>
            <a:r>
              <a:rPr lang="en-US" dirty="0">
                <a:solidFill>
                  <a:prstClr val="black"/>
                </a:solidFill>
                <a:latin typeface="Garamond" panose="02020404030301010803"/>
              </a:rPr>
              <a:t> Global and Kumasi Metropolitan Assembly designed the CT toilet in the UK in 2010</a:t>
            </a:r>
          </a:p>
          <a:p>
            <a:pPr marL="285750" indent="-285750" defTabSz="457200">
              <a:buFont typeface="Arial" charset="0"/>
              <a:buChar char="•"/>
            </a:pPr>
            <a:endParaRPr lang="en-US" dirty="0">
              <a:solidFill>
                <a:prstClr val="black"/>
              </a:solidFill>
              <a:latin typeface="Garamond" panose="02020404030301010803"/>
            </a:endParaRPr>
          </a:p>
          <a:p>
            <a:pPr marL="285750" indent="-285750" defTabSz="457200">
              <a:buFont typeface="Arial" charset="0"/>
              <a:buChar char="•"/>
            </a:pPr>
            <a:r>
              <a:rPr lang="en-US" dirty="0">
                <a:solidFill>
                  <a:prstClr val="black"/>
                </a:solidFill>
                <a:latin typeface="Garamond" panose="02020404030301010803"/>
              </a:rPr>
              <a:t>CTG was born out of WSUP and Unilever</a:t>
            </a:r>
          </a:p>
          <a:p>
            <a:pPr marL="285750" indent="-285750" defTabSz="457200">
              <a:buFont typeface="Arial" charset="0"/>
              <a:buChar char="•"/>
            </a:pPr>
            <a:endParaRPr lang="en-US" dirty="0">
              <a:solidFill>
                <a:prstClr val="black"/>
              </a:solidFill>
              <a:latin typeface="Garamond" panose="02020404030301010803"/>
            </a:endParaRPr>
          </a:p>
          <a:p>
            <a:pPr marL="285750" indent="-285750" defTabSz="457200">
              <a:buFont typeface="Arial" charset="0"/>
              <a:buChar char="•"/>
            </a:pPr>
            <a:r>
              <a:rPr lang="en-US" dirty="0">
                <a:solidFill>
                  <a:prstClr val="black"/>
                </a:solidFill>
                <a:latin typeface="Garamond" panose="02020404030301010803"/>
              </a:rPr>
              <a:t>Piloted in 2011 at Ashanti New Town (</a:t>
            </a:r>
            <a:r>
              <a:rPr lang="en-US" dirty="0" err="1">
                <a:solidFill>
                  <a:prstClr val="black"/>
                </a:solidFill>
                <a:latin typeface="Garamond" panose="02020404030301010803"/>
              </a:rPr>
              <a:t>Indigenious</a:t>
            </a:r>
            <a:r>
              <a:rPr lang="en-US" dirty="0">
                <a:solidFill>
                  <a:prstClr val="black"/>
                </a:solidFill>
                <a:latin typeface="Garamond" panose="02020404030301010803"/>
              </a:rPr>
              <a:t>) community with high dependency on Bucket latrine at the time</a:t>
            </a:r>
          </a:p>
          <a:p>
            <a:pPr marL="285750" indent="-285750" defTabSz="457200">
              <a:buFont typeface="Arial" charset="0"/>
              <a:buChar char="•"/>
            </a:pPr>
            <a:endParaRPr lang="en-US" dirty="0">
              <a:solidFill>
                <a:prstClr val="black"/>
              </a:solidFill>
              <a:latin typeface="Garamond" panose="02020404030301010803"/>
            </a:endParaRPr>
          </a:p>
          <a:p>
            <a:pPr marL="285750" indent="-285750" defTabSz="457200">
              <a:buFont typeface="Arial" charset="0"/>
              <a:buChar char="•"/>
            </a:pPr>
            <a:r>
              <a:rPr lang="en-US" dirty="0">
                <a:solidFill>
                  <a:prstClr val="black"/>
                </a:solidFill>
                <a:latin typeface="Garamond" panose="02020404030301010803"/>
              </a:rPr>
              <a:t>Registered as a business in 2012</a:t>
            </a:r>
          </a:p>
        </p:txBody>
      </p:sp>
    </p:spTree>
    <p:extLst>
      <p:ext uri="{BB962C8B-B14F-4D97-AF65-F5344CB8AC3E}">
        <p14:creationId xmlns:p14="http://schemas.microsoft.com/office/powerpoint/2010/main" val="2112766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1335" y="618066"/>
            <a:ext cx="7797799" cy="552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p:cNvSpPr>
            <a:spLocks noGrp="1" noChangeArrowheads="1"/>
          </p:cNvSpPr>
          <p:nvPr>
            <p:ph type="title"/>
          </p:nvPr>
        </p:nvSpPr>
        <p:spPr>
          <a:xfrm>
            <a:off x="2441576" y="7673"/>
            <a:ext cx="2079625" cy="471488"/>
          </a:xfrm>
        </p:spPr>
        <p:txBody>
          <a:bodyPr/>
          <a:lstStyle/>
          <a:p>
            <a:pPr algn="l" eaLnBrk="1" hangingPunct="1"/>
            <a:r>
              <a:rPr lang="en-GB" altLang="en-US" sz="2400">
                <a:solidFill>
                  <a:schemeClr val="bg1"/>
                </a:solidFill>
              </a:rPr>
              <a:t>USER CASE</a:t>
            </a:r>
          </a:p>
        </p:txBody>
      </p:sp>
      <p:sp>
        <p:nvSpPr>
          <p:cNvPr id="4" name="Rectangle 3"/>
          <p:cNvSpPr/>
          <p:nvPr/>
        </p:nvSpPr>
        <p:spPr>
          <a:xfrm>
            <a:off x="6536268" y="394592"/>
            <a:ext cx="2865436" cy="954107"/>
          </a:xfrm>
          <a:prstGeom prst="rect">
            <a:avLst/>
          </a:prstGeom>
          <a:solidFill>
            <a:schemeClr val="tx2">
              <a:lumMod val="75000"/>
              <a:lumOff val="25000"/>
            </a:schemeClr>
          </a:solidFill>
        </p:spPr>
        <p:txBody>
          <a:bodyPr wrap="square">
            <a:spAutoFit/>
          </a:bodyPr>
          <a:lstStyle/>
          <a:p>
            <a:pPr defTabSz="457200">
              <a:defRPr/>
            </a:pPr>
            <a:r>
              <a:rPr lang="en-US" sz="1400" dirty="0">
                <a:solidFill>
                  <a:prstClr val="white"/>
                </a:solidFill>
                <a:latin typeface="Kirvy" panose="00000503000000000000" pitchFamily="50" charset="0"/>
              </a:rPr>
              <a:t>Ms. Alice </a:t>
            </a:r>
            <a:r>
              <a:rPr lang="en-US" sz="1400" dirty="0" err="1">
                <a:solidFill>
                  <a:prstClr val="white"/>
                </a:solidFill>
                <a:latin typeface="Kirvy" panose="00000503000000000000" pitchFamily="50" charset="0"/>
              </a:rPr>
              <a:t>Amiyele</a:t>
            </a:r>
            <a:r>
              <a:rPr lang="en-US" sz="1400" dirty="0">
                <a:solidFill>
                  <a:prstClr val="white"/>
                </a:solidFill>
                <a:latin typeface="Kirvy" panose="00000503000000000000" pitchFamily="50" charset="0"/>
              </a:rPr>
              <a:t>, a single mother of four (4) children and a happy beneficiary of the Container-Based Sanitation (CBS) at </a:t>
            </a:r>
            <a:r>
              <a:rPr lang="en-US" sz="1400" dirty="0" err="1">
                <a:solidFill>
                  <a:prstClr val="white"/>
                </a:solidFill>
                <a:latin typeface="Kirvy" panose="00000503000000000000" pitchFamily="50" charset="0"/>
              </a:rPr>
              <a:t>Moshie</a:t>
            </a:r>
            <a:r>
              <a:rPr lang="en-US" sz="1400" dirty="0">
                <a:solidFill>
                  <a:prstClr val="white"/>
                </a:solidFill>
                <a:latin typeface="Kirvy" panose="00000503000000000000" pitchFamily="50" charset="0"/>
              </a:rPr>
              <a:t> </a:t>
            </a:r>
            <a:r>
              <a:rPr lang="en-US" sz="1400" dirty="0" err="1">
                <a:solidFill>
                  <a:prstClr val="white"/>
                </a:solidFill>
                <a:latin typeface="Kirvy" panose="00000503000000000000" pitchFamily="50" charset="0"/>
              </a:rPr>
              <a:t>Zongo</a:t>
            </a:r>
            <a:r>
              <a:rPr lang="en-US" sz="1400" dirty="0">
                <a:solidFill>
                  <a:prstClr val="white"/>
                </a:solidFill>
                <a:latin typeface="Kirvy" panose="00000503000000000000" pitchFamily="50" charset="0"/>
              </a:rPr>
              <a:t>:</a:t>
            </a:r>
          </a:p>
        </p:txBody>
      </p:sp>
      <p:sp>
        <p:nvSpPr>
          <p:cNvPr id="15" name="Speech Bubble: Rectangle 14"/>
          <p:cNvSpPr>
            <a:spLocks noChangeArrowheads="1"/>
          </p:cNvSpPr>
          <p:nvPr/>
        </p:nvSpPr>
        <p:spPr bwMode="auto">
          <a:xfrm>
            <a:off x="6096000" y="1487604"/>
            <a:ext cx="3687233" cy="4494998"/>
          </a:xfrm>
          <a:prstGeom prst="wedgeRectCallout">
            <a:avLst>
              <a:gd name="adj1" fmla="val -75551"/>
              <a:gd name="adj2" fmla="val -37829"/>
            </a:avLst>
          </a:prstGeom>
          <a:solidFill>
            <a:srgbClr val="3F8DE2">
              <a:alpha val="50195"/>
            </a:srgbClr>
          </a:solidFill>
          <a:ln>
            <a:noFill/>
          </a:ln>
          <a:effectLst>
            <a:outerShdw blurRad="63500" dist="26940" dir="5400000" sx="100999" sy="100999" rotWithShape="0">
              <a:srgbClr val="00000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News Gothic MT" charset="0"/>
              </a:defRPr>
            </a:lvl1pPr>
            <a:lvl2pPr marL="742950" indent="-285750">
              <a:defRPr>
                <a:solidFill>
                  <a:schemeClr val="tx1"/>
                </a:solidFill>
                <a:latin typeface="News Gothic MT" charset="0"/>
              </a:defRPr>
            </a:lvl2pPr>
            <a:lvl3pPr marL="1143000" indent="-228600">
              <a:defRPr>
                <a:solidFill>
                  <a:schemeClr val="tx1"/>
                </a:solidFill>
                <a:latin typeface="News Gothic MT" charset="0"/>
              </a:defRPr>
            </a:lvl3pPr>
            <a:lvl4pPr marL="1600200" indent="-228600">
              <a:defRPr>
                <a:solidFill>
                  <a:schemeClr val="tx1"/>
                </a:solidFill>
                <a:latin typeface="News Gothic MT" charset="0"/>
              </a:defRPr>
            </a:lvl4pPr>
            <a:lvl5pPr marL="2057400" indent="-228600">
              <a:defRPr>
                <a:solidFill>
                  <a:schemeClr val="tx1"/>
                </a:solidFill>
                <a:latin typeface="News Gothic MT" charset="0"/>
              </a:defRPr>
            </a:lvl5pPr>
            <a:lvl6pPr marL="2514600" indent="-228600" defTabSz="457200" eaLnBrk="0" fontAlgn="base" hangingPunct="0">
              <a:spcBef>
                <a:spcPct val="0"/>
              </a:spcBef>
              <a:spcAft>
                <a:spcPct val="0"/>
              </a:spcAft>
              <a:defRPr>
                <a:solidFill>
                  <a:schemeClr val="tx1"/>
                </a:solidFill>
                <a:latin typeface="News Gothic MT" charset="0"/>
              </a:defRPr>
            </a:lvl6pPr>
            <a:lvl7pPr marL="2971800" indent="-228600" defTabSz="457200" eaLnBrk="0" fontAlgn="base" hangingPunct="0">
              <a:spcBef>
                <a:spcPct val="0"/>
              </a:spcBef>
              <a:spcAft>
                <a:spcPct val="0"/>
              </a:spcAft>
              <a:defRPr>
                <a:solidFill>
                  <a:schemeClr val="tx1"/>
                </a:solidFill>
                <a:latin typeface="News Gothic MT" charset="0"/>
              </a:defRPr>
            </a:lvl7pPr>
            <a:lvl8pPr marL="3429000" indent="-228600" defTabSz="457200" eaLnBrk="0" fontAlgn="base" hangingPunct="0">
              <a:spcBef>
                <a:spcPct val="0"/>
              </a:spcBef>
              <a:spcAft>
                <a:spcPct val="0"/>
              </a:spcAft>
              <a:defRPr>
                <a:solidFill>
                  <a:schemeClr val="tx1"/>
                </a:solidFill>
                <a:latin typeface="News Gothic MT" charset="0"/>
              </a:defRPr>
            </a:lvl8pPr>
            <a:lvl9pPr marL="3886200" indent="-228600" defTabSz="457200" eaLnBrk="0" fontAlgn="base" hangingPunct="0">
              <a:spcBef>
                <a:spcPct val="0"/>
              </a:spcBef>
              <a:spcAft>
                <a:spcPct val="0"/>
              </a:spcAft>
              <a:defRPr>
                <a:solidFill>
                  <a:schemeClr val="tx1"/>
                </a:solidFill>
                <a:latin typeface="News Gothic MT" charset="0"/>
              </a:defRPr>
            </a:lvl9pPr>
          </a:lstStyle>
          <a:p>
            <a:pPr algn="just" defTabSz="457200">
              <a:defRPr/>
            </a:pPr>
            <a:r>
              <a:rPr lang="en-US" altLang="x-none" sz="1400" dirty="0">
                <a:solidFill>
                  <a:prstClr val="white"/>
                </a:solidFill>
                <a:latin typeface="Kirvy" charset="0"/>
              </a:rPr>
              <a:t>"My name is Alice </a:t>
            </a:r>
            <a:r>
              <a:rPr lang="en-US" altLang="x-none" sz="1400" dirty="0" err="1">
                <a:solidFill>
                  <a:prstClr val="white"/>
                </a:solidFill>
                <a:latin typeface="Kirvy" charset="0"/>
              </a:rPr>
              <a:t>Amiyele</a:t>
            </a:r>
            <a:r>
              <a:rPr lang="en-US" altLang="x-none" sz="1400" dirty="0">
                <a:solidFill>
                  <a:prstClr val="white"/>
                </a:solidFill>
                <a:latin typeface="Kirvy" charset="0"/>
              </a:rPr>
              <a:t>.” </a:t>
            </a:r>
          </a:p>
          <a:p>
            <a:pPr algn="just" defTabSz="457200">
              <a:defRPr/>
            </a:pPr>
            <a:endParaRPr lang="en-US" altLang="x-none" sz="1400" dirty="0">
              <a:solidFill>
                <a:prstClr val="white"/>
              </a:solidFill>
              <a:latin typeface="Kirvy" charset="0"/>
            </a:endParaRPr>
          </a:p>
          <a:p>
            <a:pPr algn="just" defTabSz="457200">
              <a:defRPr/>
            </a:pPr>
            <a:r>
              <a:rPr lang="en-US" altLang="x-none" sz="1400" dirty="0">
                <a:solidFill>
                  <a:prstClr val="white"/>
                </a:solidFill>
                <a:latin typeface="Kirvy" charset="0"/>
              </a:rPr>
              <a:t>“Where we used to attend nature's call before we had the CBS was a challenge to the children and even myself because I couldn't squat due to my knee problem. But the Container-Based sanitation has been very helpful and convenient.” </a:t>
            </a:r>
          </a:p>
          <a:p>
            <a:pPr algn="just" defTabSz="457200">
              <a:defRPr/>
            </a:pPr>
            <a:endParaRPr lang="en-US" altLang="x-none" sz="1400" dirty="0">
              <a:solidFill>
                <a:prstClr val="white"/>
              </a:solidFill>
              <a:latin typeface="Kirvy" charset="0"/>
            </a:endParaRPr>
          </a:p>
          <a:p>
            <a:pPr algn="just" defTabSz="457200">
              <a:defRPr/>
            </a:pPr>
            <a:r>
              <a:rPr lang="en-US" altLang="x-none" sz="1400" dirty="0">
                <a:solidFill>
                  <a:prstClr val="white"/>
                </a:solidFill>
                <a:latin typeface="Kirvy" charset="0"/>
              </a:rPr>
              <a:t>“Previously, my youngest child used to soil himself whenever he visited the public toilet but the CBS has been very helpful because he does not soil himself anymore, hence I he feels dignified.” </a:t>
            </a:r>
          </a:p>
          <a:p>
            <a:pPr algn="just" defTabSz="457200">
              <a:defRPr/>
            </a:pPr>
            <a:endParaRPr lang="en-US" altLang="x-none" sz="1400" dirty="0">
              <a:solidFill>
                <a:prstClr val="white"/>
              </a:solidFill>
              <a:latin typeface="Kirvy" charset="0"/>
            </a:endParaRPr>
          </a:p>
          <a:p>
            <a:pPr algn="just" defTabSz="457200">
              <a:defRPr/>
            </a:pPr>
            <a:r>
              <a:rPr lang="en-US" altLang="x-none" sz="1400" dirty="0">
                <a:solidFill>
                  <a:prstClr val="white"/>
                </a:solidFill>
                <a:latin typeface="Kirvy" charset="0"/>
              </a:rPr>
              <a:t>“The cost (</a:t>
            </a:r>
            <a:r>
              <a:rPr lang="en-US" altLang="x-none" sz="1400" b="1" dirty="0">
                <a:solidFill>
                  <a:srgbClr val="FFFFFF"/>
                </a:solidFill>
                <a:latin typeface="Kirvy" charset="0"/>
              </a:rPr>
              <a:t>GH¢</a:t>
            </a:r>
            <a:r>
              <a:rPr lang="en-US" altLang="x-none" sz="1400" dirty="0">
                <a:solidFill>
                  <a:prstClr val="white"/>
                </a:solidFill>
                <a:latin typeface="Kirvy" charset="0"/>
              </a:rPr>
              <a:t> 68) of paying for CBS service per month is far cheaper than paying to use the public toilet considering (</a:t>
            </a:r>
            <a:r>
              <a:rPr lang="en-US" altLang="x-none" sz="1400" b="1" dirty="0">
                <a:solidFill>
                  <a:srgbClr val="FFFFFF"/>
                </a:solidFill>
                <a:latin typeface="Kirvy" charset="0"/>
              </a:rPr>
              <a:t>GH¢</a:t>
            </a:r>
            <a:r>
              <a:rPr lang="en-US" altLang="x-none" sz="1400" dirty="0">
                <a:solidFill>
                  <a:prstClr val="white"/>
                </a:solidFill>
                <a:latin typeface="Kirvy" charset="0"/>
              </a:rPr>
              <a:t>1) head for a family of five daily (</a:t>
            </a:r>
            <a:r>
              <a:rPr lang="en-US" altLang="x-none" sz="1400" b="1" dirty="0">
                <a:solidFill>
                  <a:srgbClr val="FFFFFF"/>
                </a:solidFill>
                <a:latin typeface="Kirvy" charset="0"/>
              </a:rPr>
              <a:t>GH¢</a:t>
            </a:r>
            <a:r>
              <a:rPr lang="en-US" altLang="x-none" sz="1400" dirty="0">
                <a:solidFill>
                  <a:prstClr val="white"/>
                </a:solidFill>
                <a:latin typeface="Kirvy" charset="0"/>
              </a:rPr>
              <a:t>150 per month)”.</a:t>
            </a:r>
            <a:endParaRPr lang="en-US" altLang="x-none" sz="1400" dirty="0">
              <a:solidFill>
                <a:srgbClr val="FFFFFF"/>
              </a:solidFill>
            </a:endParaRPr>
          </a:p>
        </p:txBody>
      </p:sp>
    </p:spTree>
    <p:extLst>
      <p:ext uri="{BB962C8B-B14F-4D97-AF65-F5344CB8AC3E}">
        <p14:creationId xmlns:p14="http://schemas.microsoft.com/office/powerpoint/2010/main" val="2031961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EXTRACT FROM KMA &amp; CTG AGREEMENT</a:t>
            </a:r>
          </a:p>
        </p:txBody>
      </p:sp>
      <p:graphicFrame>
        <p:nvGraphicFramePr>
          <p:cNvPr id="3" name="Table 2"/>
          <p:cNvGraphicFramePr>
            <a:graphicFrameLocks noGrp="1"/>
          </p:cNvGraphicFramePr>
          <p:nvPr/>
        </p:nvGraphicFramePr>
        <p:xfrm>
          <a:off x="2844800" y="2997200"/>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KMA</a:t>
                      </a:r>
                    </a:p>
                  </a:txBody>
                  <a:tcPr/>
                </a:tc>
                <a:tc>
                  <a:txBody>
                    <a:bodyPr/>
                    <a:lstStyle/>
                    <a:p>
                      <a:r>
                        <a:rPr lang="en-US" dirty="0"/>
                        <a:t>CTG</a:t>
                      </a:r>
                    </a:p>
                  </a:txBody>
                  <a:tcPr/>
                </a:tc>
                <a:extLst>
                  <a:ext uri="{0D108BD9-81ED-4DB2-BD59-A6C34878D82A}">
                    <a16:rowId xmlns:a16="http://schemas.microsoft.com/office/drawing/2014/main" val="10000"/>
                  </a:ext>
                </a:extLst>
              </a:tr>
              <a:tr h="370840">
                <a:tc>
                  <a:txBody>
                    <a:bodyPr/>
                    <a:lstStyle/>
                    <a:p>
                      <a:r>
                        <a:rPr lang="en-US" dirty="0"/>
                        <a:t>PROCESSING SITE</a:t>
                      </a:r>
                    </a:p>
                  </a:txBody>
                  <a:tcPr/>
                </a:tc>
                <a:tc>
                  <a:txBody>
                    <a:bodyPr/>
                    <a:lstStyle/>
                    <a:p>
                      <a:r>
                        <a:rPr lang="en-US" dirty="0"/>
                        <a:t>CONTINUOUS</a:t>
                      </a:r>
                      <a:r>
                        <a:rPr lang="en-US" baseline="0" dirty="0"/>
                        <a:t> RESEARCH </a:t>
                      </a:r>
                      <a:endParaRPr lang="en-US" dirty="0"/>
                    </a:p>
                  </a:txBody>
                  <a:tcPr/>
                </a:tc>
                <a:extLst>
                  <a:ext uri="{0D108BD9-81ED-4DB2-BD59-A6C34878D82A}">
                    <a16:rowId xmlns:a16="http://schemas.microsoft.com/office/drawing/2014/main" val="10001"/>
                  </a:ext>
                </a:extLst>
              </a:tr>
              <a:tr h="370840">
                <a:tc>
                  <a:txBody>
                    <a:bodyPr/>
                    <a:lstStyle/>
                    <a:p>
                      <a:r>
                        <a:rPr lang="en-US" dirty="0"/>
                        <a:t>TRANSFER SITE</a:t>
                      </a:r>
                    </a:p>
                  </a:txBody>
                  <a:tcPr/>
                </a:tc>
                <a:tc>
                  <a:txBody>
                    <a:bodyPr/>
                    <a:lstStyle/>
                    <a:p>
                      <a:r>
                        <a:rPr lang="en-US" dirty="0"/>
                        <a:t>ENSURE SAFE HANDLING</a:t>
                      </a:r>
                    </a:p>
                  </a:txBody>
                  <a:tcPr/>
                </a:tc>
                <a:extLst>
                  <a:ext uri="{0D108BD9-81ED-4DB2-BD59-A6C34878D82A}">
                    <a16:rowId xmlns:a16="http://schemas.microsoft.com/office/drawing/2014/main" val="10002"/>
                  </a:ext>
                </a:extLst>
              </a:tr>
              <a:tr h="370840">
                <a:tc>
                  <a:txBody>
                    <a:bodyPr/>
                    <a:lstStyle/>
                    <a:p>
                      <a:r>
                        <a:rPr lang="en-US" dirty="0"/>
                        <a:t>PERMISSION TO OPERATE</a:t>
                      </a:r>
                    </a:p>
                  </a:txBody>
                  <a:tcPr/>
                </a:tc>
                <a:tc>
                  <a:txBody>
                    <a:bodyPr/>
                    <a:lstStyle/>
                    <a:p>
                      <a:r>
                        <a:rPr lang="en-US" dirty="0"/>
                        <a:t>COST RECOVERY</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1636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for a series of construction workers&#10;&#10;Description automatically generated with medium confidence">
            <a:extLst>
              <a:ext uri="{FF2B5EF4-FFF2-40B4-BE49-F238E27FC236}">
                <a16:creationId xmlns:a16="http://schemas.microsoft.com/office/drawing/2014/main" id="{4736E10D-33BD-62F5-9154-20EFC71BC7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B3C8DB21-832B-D317-C002-2631FDE34884}"/>
              </a:ext>
            </a:extLst>
          </p:cNvPr>
          <p:cNvSpPr txBox="1"/>
          <p:nvPr/>
        </p:nvSpPr>
        <p:spPr>
          <a:xfrm>
            <a:off x="244539" y="187509"/>
            <a:ext cx="7020000" cy="923330"/>
          </a:xfrm>
          <a:prstGeom prst="rect">
            <a:avLst/>
          </a:prstGeom>
          <a:solidFill>
            <a:srgbClr val="159FD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noFill/>
                </a:ln>
                <a:solidFill>
                  <a:prstClr val="white"/>
                </a:solidFill>
                <a:effectLst/>
                <a:uLnTx/>
                <a:uFillTx/>
                <a:latin typeface="Calibri" panose="020F0502020204030204"/>
                <a:ea typeface="+mn-ea"/>
                <a:cs typeface="+mn-cs"/>
              </a:rPr>
              <a:t>Housekeeping Rules  </a:t>
            </a:r>
          </a:p>
        </p:txBody>
      </p:sp>
      <p:sp>
        <p:nvSpPr>
          <p:cNvPr id="7" name="Textfeld 6">
            <a:extLst>
              <a:ext uri="{FF2B5EF4-FFF2-40B4-BE49-F238E27FC236}">
                <a16:creationId xmlns:a16="http://schemas.microsoft.com/office/drawing/2014/main" id="{52FA3E0A-6A6B-3329-8BFA-9D62009F22E9}"/>
              </a:ext>
            </a:extLst>
          </p:cNvPr>
          <p:cNvSpPr txBox="1"/>
          <p:nvPr/>
        </p:nvSpPr>
        <p:spPr>
          <a:xfrm>
            <a:off x="4160880" y="1339367"/>
            <a:ext cx="2880000" cy="396000"/>
          </a:xfrm>
          <a:prstGeom prst="rect">
            <a:avLst/>
          </a:prstGeom>
          <a:solidFill>
            <a:srgbClr val="159FD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4C4D0BA8-B3C7-7159-B38C-6F574B5EC5E2}"/>
              </a:ext>
            </a:extLst>
          </p:cNvPr>
          <p:cNvSpPr txBox="1"/>
          <p:nvPr/>
        </p:nvSpPr>
        <p:spPr>
          <a:xfrm>
            <a:off x="205554" y="1050205"/>
            <a:ext cx="6556752" cy="923330"/>
          </a:xfrm>
          <a:prstGeom prst="rect">
            <a:avLst/>
          </a:prstGeom>
          <a:solidFill>
            <a:srgbClr val="159FD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0181A01-1DA1-D6AA-4BDA-19C2DCB377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4539" y="2698630"/>
            <a:ext cx="4397443" cy="983114"/>
          </a:xfrm>
          <a:prstGeom prst="rect">
            <a:avLst/>
          </a:prstGeom>
        </p:spPr>
      </p:pic>
      <p:sp>
        <p:nvSpPr>
          <p:cNvPr id="11" name="Textfeld 3">
            <a:extLst>
              <a:ext uri="{FF2B5EF4-FFF2-40B4-BE49-F238E27FC236}">
                <a16:creationId xmlns:a16="http://schemas.microsoft.com/office/drawing/2014/main" id="{65670B1A-395F-A298-F38F-90269C294D87}"/>
              </a:ext>
            </a:extLst>
          </p:cNvPr>
          <p:cNvSpPr txBox="1"/>
          <p:nvPr/>
        </p:nvSpPr>
        <p:spPr>
          <a:xfrm>
            <a:off x="244539" y="1858042"/>
            <a:ext cx="4885400" cy="923330"/>
          </a:xfrm>
          <a:prstGeom prst="rect">
            <a:avLst/>
          </a:prstGeom>
          <a:solidFill>
            <a:srgbClr val="159FD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335B64EE-2CDE-4A07-BA4A-8D4E203F15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6" name="TextBox 5">
            <a:extLst>
              <a:ext uri="{FF2B5EF4-FFF2-40B4-BE49-F238E27FC236}">
                <a16:creationId xmlns:a16="http://schemas.microsoft.com/office/drawing/2014/main" id="{F307E7EC-5688-8C2E-08F9-342B961B143B}"/>
              </a:ext>
            </a:extLst>
          </p:cNvPr>
          <p:cNvSpPr txBox="1"/>
          <p:nvPr/>
        </p:nvSpPr>
        <p:spPr>
          <a:xfrm>
            <a:off x="259881" y="2781702"/>
            <a:ext cx="4109988" cy="769441"/>
          </a:xfrm>
          <a:prstGeom prst="rect">
            <a:avLst/>
          </a:prstGeom>
          <a:solidFill>
            <a:srgbClr val="159FDB"/>
          </a:solidFill>
        </p:spPr>
        <p:txBody>
          <a:bodyPr wrap="square" rtlCol="0">
            <a:spAutoFit/>
          </a:bodyPr>
          <a:lstStyle/>
          <a:p>
            <a:r>
              <a:rPr lang="de-DE" sz="4400" b="1" dirty="0"/>
              <a:t>WEBINAR #03</a:t>
            </a:r>
            <a:endParaRPr lang="en-GB" sz="4400" b="1" dirty="0"/>
          </a:p>
        </p:txBody>
      </p:sp>
      <p:sp>
        <p:nvSpPr>
          <p:cNvPr id="8" name="Rectangle 7">
            <a:extLst>
              <a:ext uri="{FF2B5EF4-FFF2-40B4-BE49-F238E27FC236}">
                <a16:creationId xmlns:a16="http://schemas.microsoft.com/office/drawing/2014/main" id="{8A7E2B90-911F-40E9-181B-FD1715447C78}"/>
              </a:ext>
            </a:extLst>
          </p:cNvPr>
          <p:cNvSpPr/>
          <p:nvPr/>
        </p:nvSpPr>
        <p:spPr>
          <a:xfrm>
            <a:off x="462013" y="3551143"/>
            <a:ext cx="3667225" cy="1790878"/>
          </a:xfrm>
          <a:prstGeom prst="rect">
            <a:avLst/>
          </a:prstGeom>
          <a:solidFill>
            <a:srgbClr val="15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een and yellow logo&#10;&#10;Description automatically generated">
            <a:extLst>
              <a:ext uri="{FF2B5EF4-FFF2-40B4-BE49-F238E27FC236}">
                <a16:creationId xmlns:a16="http://schemas.microsoft.com/office/drawing/2014/main" id="{00BB8C19-CB1A-5783-421B-AE9D61A7F9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1382" y="3579439"/>
            <a:ext cx="1183906" cy="1696621"/>
          </a:xfrm>
          <a:prstGeom prst="rect">
            <a:avLst/>
          </a:prstGeom>
        </p:spPr>
      </p:pic>
      <p:pic>
        <p:nvPicPr>
          <p:cNvPr id="12" name="Picture 2" descr="Mombasa Water Supply &amp; Sanitation Co.Ltd (@Mowassco) / X">
            <a:extLst>
              <a:ext uri="{FF2B5EF4-FFF2-40B4-BE49-F238E27FC236}">
                <a16:creationId xmlns:a16="http://schemas.microsoft.com/office/drawing/2014/main" id="{5BA3EBCE-37B3-5205-6465-7D89C227204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59468" y="3795429"/>
            <a:ext cx="1468655" cy="14686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IWASCO - Kisumu Water and Sanitation Company Limited">
            <a:extLst>
              <a:ext uri="{FF2B5EF4-FFF2-40B4-BE49-F238E27FC236}">
                <a16:creationId xmlns:a16="http://schemas.microsoft.com/office/drawing/2014/main" id="{0D982D89-BA5D-5B3E-E992-7F690B69FA7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23013" y="3306857"/>
            <a:ext cx="967172" cy="195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322704"/>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000" dirty="0"/>
              <a:t>THANK YOU</a:t>
            </a:r>
          </a:p>
        </p:txBody>
      </p:sp>
    </p:spTree>
    <p:extLst>
      <p:ext uri="{BB962C8B-B14F-4D97-AF65-F5344CB8AC3E}">
        <p14:creationId xmlns:p14="http://schemas.microsoft.com/office/powerpoint/2010/main" val="194981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42" descr="Picture 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35227" y="6"/>
            <a:ext cx="1056790" cy="1056800"/>
          </a:xfrm>
          <a:prstGeom prst="rect">
            <a:avLst/>
          </a:prstGeom>
          <a:noFill/>
          <a:ln>
            <a:noFill/>
          </a:ln>
        </p:spPr>
      </p:pic>
      <p:sp>
        <p:nvSpPr>
          <p:cNvPr id="194" name="Google Shape;194;p42"/>
          <p:cNvSpPr txBox="1"/>
          <p:nvPr/>
        </p:nvSpPr>
        <p:spPr>
          <a:xfrm>
            <a:off x="178500" y="2485400"/>
            <a:ext cx="11709150" cy="1193550"/>
          </a:xfrm>
          <a:prstGeom prst="rect">
            <a:avLst/>
          </a:prstGeom>
          <a:noFill/>
          <a:ln>
            <a:noFill/>
          </a:ln>
        </p:spPr>
        <p:txBody>
          <a:bodyPr spcFirstLastPara="1" wrap="square" lIns="121900" tIns="60938" rIns="121900" bIns="60938" anchor="b" anchorCtr="0">
            <a:normAutofit/>
          </a:bodyPr>
          <a:lstStyle/>
          <a:p>
            <a:pPr>
              <a:lnSpc>
                <a:spcPct val="70000"/>
              </a:lnSpc>
              <a:buSzPts val="2700"/>
            </a:pPr>
            <a:r>
              <a:rPr lang="nl-NL" sz="4850">
                <a:solidFill>
                  <a:srgbClr val="2E75B5"/>
                </a:solidFill>
                <a:latin typeface="Calibri"/>
                <a:ea typeface="Calibri"/>
                <a:cs typeface="Calibri"/>
                <a:sym typeface="Calibri"/>
              </a:rPr>
              <a:t>Urban Sanitation Webinar  - </a:t>
            </a:r>
            <a:r>
              <a:rPr lang="nl-NL" sz="2750">
                <a:solidFill>
                  <a:srgbClr val="2E75B5"/>
                </a:solidFill>
                <a:latin typeface="Calibri"/>
                <a:ea typeface="Calibri"/>
                <a:cs typeface="Calibri"/>
                <a:sym typeface="Calibri"/>
              </a:rPr>
              <a:t> </a:t>
            </a:r>
            <a:r>
              <a:rPr lang="nl-NL" sz="4800">
                <a:solidFill>
                  <a:srgbClr val="2E75B5"/>
                </a:solidFill>
                <a:latin typeface="Calibri"/>
                <a:ea typeface="Calibri"/>
                <a:cs typeface="Calibri"/>
                <a:sym typeface="Calibri"/>
              </a:rPr>
              <a:t>CBS</a:t>
            </a:r>
            <a:endParaRPr sz="4800">
              <a:solidFill>
                <a:srgbClr val="2E75B5"/>
              </a:solidFill>
              <a:latin typeface="Calibri"/>
              <a:ea typeface="Calibri"/>
              <a:cs typeface="Calibri"/>
              <a:sym typeface="Calibri"/>
            </a:endParaRPr>
          </a:p>
        </p:txBody>
      </p:sp>
      <p:cxnSp>
        <p:nvCxnSpPr>
          <p:cNvPr id="195" name="Google Shape;195;p42"/>
          <p:cNvCxnSpPr/>
          <p:nvPr/>
        </p:nvCxnSpPr>
        <p:spPr>
          <a:xfrm>
            <a:off x="286400" y="3849768"/>
            <a:ext cx="11619150" cy="21600"/>
          </a:xfrm>
          <a:prstGeom prst="straightConnector1">
            <a:avLst/>
          </a:prstGeom>
          <a:noFill/>
          <a:ln w="28575" cap="flat" cmpd="sng">
            <a:solidFill>
              <a:srgbClr val="0070C0"/>
            </a:solidFill>
            <a:prstDash val="solid"/>
            <a:miter lim="800000"/>
            <a:headEnd type="none" w="sm" len="sm"/>
            <a:tailEnd type="none" w="sm" len="sm"/>
          </a:ln>
        </p:spPr>
      </p:cxnSp>
      <p:sp>
        <p:nvSpPr>
          <p:cNvPr id="196" name="Google Shape;196;p42"/>
          <p:cNvSpPr txBox="1"/>
          <p:nvPr/>
        </p:nvSpPr>
        <p:spPr>
          <a:xfrm>
            <a:off x="286399" y="6081336"/>
            <a:ext cx="2692350" cy="633150"/>
          </a:xfrm>
          <a:prstGeom prst="rect">
            <a:avLst/>
          </a:prstGeom>
          <a:noFill/>
          <a:ln>
            <a:noFill/>
          </a:ln>
        </p:spPr>
        <p:txBody>
          <a:bodyPr spcFirstLastPara="1" wrap="square" lIns="121900" tIns="60938" rIns="121900" bIns="60938" anchor="t" anchorCtr="0">
            <a:normAutofit/>
          </a:bodyPr>
          <a:lstStyle/>
          <a:p>
            <a:pPr>
              <a:lnSpc>
                <a:spcPct val="90000"/>
              </a:lnSpc>
            </a:pPr>
            <a:r>
              <a:rPr lang="nl-NL" sz="2100">
                <a:solidFill>
                  <a:srgbClr val="2E75B5"/>
                </a:solidFill>
                <a:latin typeface="Calibri"/>
                <a:ea typeface="Calibri"/>
                <a:cs typeface="Calibri"/>
                <a:sym typeface="Calibri"/>
              </a:rPr>
              <a:t>November 2023</a:t>
            </a:r>
            <a:endParaRPr sz="2100">
              <a:solidFill>
                <a:srgbClr val="2E75B5"/>
              </a:solidFill>
              <a:latin typeface="Calibri"/>
              <a:ea typeface="Calibri"/>
              <a:cs typeface="Calibri"/>
              <a:sym typeface="Calibri"/>
            </a:endParaRPr>
          </a:p>
        </p:txBody>
      </p:sp>
      <p:sp>
        <p:nvSpPr>
          <p:cNvPr id="197" name="Google Shape;197;p42"/>
          <p:cNvSpPr txBox="1"/>
          <p:nvPr/>
        </p:nvSpPr>
        <p:spPr>
          <a:xfrm>
            <a:off x="286400" y="5550338"/>
            <a:ext cx="3688650" cy="530874"/>
          </a:xfrm>
          <a:prstGeom prst="rect">
            <a:avLst/>
          </a:prstGeom>
          <a:noFill/>
          <a:ln>
            <a:noFill/>
          </a:ln>
        </p:spPr>
        <p:txBody>
          <a:bodyPr spcFirstLastPara="1" wrap="square" lIns="121900" tIns="121900" rIns="121900" bIns="121900" anchor="t" anchorCtr="0">
            <a:spAutoFit/>
          </a:bodyPr>
          <a:lstStyle/>
          <a:p>
            <a:r>
              <a:rPr lang="nl-NL" sz="1850">
                <a:solidFill>
                  <a:srgbClr val="2E75B5"/>
                </a:solidFill>
              </a:rPr>
              <a:t>Presented By: Abigail Aruna</a:t>
            </a:r>
            <a:endParaRPr sz="1850">
              <a:solidFill>
                <a:srgbClr val="2E75B5"/>
              </a:solidFill>
            </a:endParaRPr>
          </a:p>
        </p:txBody>
      </p:sp>
      <p:pic>
        <p:nvPicPr>
          <p:cNvPr id="198" name="Google Shape;198;p4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5206563" y="3976513"/>
            <a:ext cx="2230350" cy="2601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3"/>
          <p:cNvSpPr txBox="1">
            <a:spLocks noGrp="1"/>
          </p:cNvSpPr>
          <p:nvPr>
            <p:ph type="title"/>
          </p:nvPr>
        </p:nvSpPr>
        <p:spPr>
          <a:xfrm>
            <a:off x="652127" y="-6"/>
            <a:ext cx="7506300" cy="856200"/>
          </a:xfrm>
          <a:prstGeom prst="rect">
            <a:avLst/>
          </a:prstGeom>
          <a:noFill/>
          <a:ln>
            <a:noFill/>
          </a:ln>
        </p:spPr>
        <p:txBody>
          <a:bodyPr spcFirstLastPara="1" vert="horz" wrap="square" lIns="91425" tIns="45700" rIns="91425" bIns="45700" rtlCol="0" anchor="t" anchorCtr="0">
            <a:normAutofit/>
          </a:bodyPr>
          <a:lstStyle/>
          <a:p>
            <a:pPr>
              <a:lnSpc>
                <a:spcPct val="100000"/>
              </a:lnSpc>
              <a:spcBef>
                <a:spcPts val="0"/>
              </a:spcBef>
              <a:buClr>
                <a:schemeClr val="accent1"/>
              </a:buClr>
              <a:buSzPts val="6400"/>
            </a:pPr>
            <a:r>
              <a:rPr lang="nl-NL" sz="4000">
                <a:solidFill>
                  <a:srgbClr val="0070C0"/>
                </a:solidFill>
                <a:latin typeface="Calibri"/>
                <a:ea typeface="Calibri"/>
                <a:cs typeface="Calibri"/>
                <a:sym typeface="Calibri"/>
              </a:rPr>
              <a:t>The Clean Team Story</a:t>
            </a:r>
            <a:endParaRPr sz="4000">
              <a:solidFill>
                <a:srgbClr val="0070C0"/>
              </a:solidFill>
              <a:latin typeface="Calibri"/>
              <a:ea typeface="Calibri"/>
              <a:cs typeface="Calibri"/>
              <a:sym typeface="Calibri"/>
            </a:endParaRPr>
          </a:p>
        </p:txBody>
      </p:sp>
      <p:pic>
        <p:nvPicPr>
          <p:cNvPr id="205" name="Google Shape;205;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grpSp>
        <p:nvGrpSpPr>
          <p:cNvPr id="206" name="Google Shape;206;p43"/>
          <p:cNvGrpSpPr/>
          <p:nvPr/>
        </p:nvGrpSpPr>
        <p:grpSpPr>
          <a:xfrm>
            <a:off x="7246264" y="620221"/>
            <a:ext cx="4646869" cy="5909404"/>
            <a:chOff x="87775" y="109348"/>
            <a:chExt cx="1610923" cy="2170620"/>
          </a:xfrm>
        </p:grpSpPr>
        <p:pic>
          <p:nvPicPr>
            <p:cNvPr id="207" name="Google Shape;207;p43" descr="Picture 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775" y="109348"/>
              <a:ext cx="1610923" cy="2170620"/>
            </a:xfrm>
            <a:prstGeom prst="rect">
              <a:avLst/>
            </a:prstGeom>
            <a:noFill/>
            <a:ln>
              <a:noFill/>
            </a:ln>
          </p:spPr>
        </p:pic>
        <p:sp>
          <p:nvSpPr>
            <p:cNvPr id="208" name="Google Shape;208;p43"/>
            <p:cNvSpPr/>
            <p:nvPr/>
          </p:nvSpPr>
          <p:spPr>
            <a:xfrm>
              <a:off x="733089" y="1386607"/>
              <a:ext cx="612300" cy="269100"/>
            </a:xfrm>
            <a:prstGeom prst="rect">
              <a:avLst/>
            </a:prstGeom>
            <a:solidFill>
              <a:srgbClr val="CDDFFB"/>
            </a:solidFill>
            <a:ln>
              <a:noFill/>
            </a:ln>
          </p:spPr>
          <p:txBody>
            <a:bodyPr spcFirstLastPara="1" wrap="square" lIns="45700" tIns="45700" rIns="45700" bIns="45700" anchor="t" anchorCtr="0">
              <a:noAutofit/>
            </a:bodyPr>
            <a:lstStyle/>
            <a:p>
              <a:pPr>
                <a:buClr>
                  <a:srgbClr val="000000"/>
                </a:buClr>
                <a:buSzPts val="2400"/>
              </a:pPr>
              <a:r>
                <a:rPr lang="nl-NL" sz="1200">
                  <a:solidFill>
                    <a:srgbClr val="368099"/>
                  </a:solidFill>
                  <a:latin typeface="Arial"/>
                  <a:ea typeface="Arial"/>
                  <a:cs typeface="Arial"/>
                  <a:sym typeface="Arial"/>
                </a:rPr>
                <a:t>Kumasi</a:t>
              </a:r>
              <a:endParaRPr sz="1400">
                <a:solidFill>
                  <a:srgbClr val="000000"/>
                </a:solidFill>
                <a:latin typeface="Arial"/>
                <a:ea typeface="Arial"/>
                <a:cs typeface="Arial"/>
                <a:sym typeface="Arial"/>
              </a:endParaRPr>
            </a:p>
          </p:txBody>
        </p:sp>
        <p:sp>
          <p:nvSpPr>
            <p:cNvPr id="209" name="Google Shape;209;p43"/>
            <p:cNvSpPr/>
            <p:nvPr/>
          </p:nvSpPr>
          <p:spPr>
            <a:xfrm flipH="1">
              <a:off x="663719" y="1517411"/>
              <a:ext cx="106800" cy="106800"/>
            </a:xfrm>
            <a:prstGeom prst="ellipse">
              <a:avLst/>
            </a:prstGeom>
            <a:solidFill>
              <a:srgbClr val="368099"/>
            </a:solidFill>
            <a:ln>
              <a:noFill/>
            </a:ln>
          </p:spPr>
          <p:txBody>
            <a:bodyPr spcFirstLastPara="1" wrap="square" lIns="45700" tIns="45700" rIns="45700" bIns="45700" anchor="t" anchorCtr="0">
              <a:noAutofit/>
            </a:bodyPr>
            <a:lstStyle/>
            <a:p>
              <a:pPr>
                <a:buClr>
                  <a:srgbClr val="000000"/>
                </a:buClr>
                <a:buSzPts val="3600"/>
              </a:pPr>
              <a:endParaRPr>
                <a:solidFill>
                  <a:schemeClr val="dk1"/>
                </a:solidFill>
                <a:latin typeface="Trebuchet MS"/>
                <a:ea typeface="Trebuchet MS"/>
                <a:cs typeface="Trebuchet MS"/>
                <a:sym typeface="Trebuchet MS"/>
              </a:endParaRPr>
            </a:p>
          </p:txBody>
        </p:sp>
      </p:grpSp>
      <p:sp>
        <p:nvSpPr>
          <p:cNvPr id="210" name="Google Shape;210;p43"/>
          <p:cNvSpPr txBox="1"/>
          <p:nvPr/>
        </p:nvSpPr>
        <p:spPr>
          <a:xfrm>
            <a:off x="971925" y="1032650"/>
            <a:ext cx="6398700" cy="5255271"/>
          </a:xfrm>
          <a:prstGeom prst="rect">
            <a:avLst/>
          </a:prstGeom>
          <a:noFill/>
          <a:ln>
            <a:noFill/>
          </a:ln>
        </p:spPr>
        <p:txBody>
          <a:bodyPr spcFirstLastPara="1" wrap="square" lIns="45713" tIns="45713" rIns="45713" bIns="45713" anchor="t" anchorCtr="0">
            <a:spAutoFit/>
          </a:bodyPr>
          <a:lstStyle/>
          <a:p>
            <a:pPr marL="228600" indent="-231775">
              <a:buClr>
                <a:srgbClr val="28324A"/>
              </a:buClr>
              <a:buSzPts val="3700"/>
              <a:buFont typeface="Calibri"/>
              <a:buChar char="★"/>
            </a:pPr>
            <a:r>
              <a:rPr lang="nl-NL" sz="1850" b="1">
                <a:solidFill>
                  <a:srgbClr val="28324A"/>
                </a:solidFill>
                <a:latin typeface="Calibri"/>
                <a:ea typeface="Calibri"/>
                <a:cs typeface="Calibri"/>
                <a:sym typeface="Calibri"/>
              </a:rPr>
              <a:t>Clean Team Ghana</a:t>
            </a:r>
            <a:r>
              <a:rPr lang="nl-NL" sz="1850">
                <a:solidFill>
                  <a:srgbClr val="28324A"/>
                </a:solidFill>
                <a:latin typeface="Calibri"/>
                <a:ea typeface="Calibri"/>
                <a:cs typeface="Calibri"/>
                <a:sym typeface="Calibri"/>
              </a:rPr>
              <a:t> is a pioneer in the emerging container based sanitation sector – an increasingly viable alternative to asset focused sanitation solutions like pit latrines and sewerage. </a:t>
            </a:r>
            <a:endParaRPr sz="750">
              <a:solidFill>
                <a:schemeClr val="dk1"/>
              </a:solidFill>
            </a:endParaRPr>
          </a:p>
          <a:p>
            <a:pPr marL="228600" indent="-231775">
              <a:buClr>
                <a:srgbClr val="28324A"/>
              </a:buClr>
              <a:buSzPts val="3700"/>
              <a:buFont typeface="Calibri"/>
              <a:buChar char="★"/>
            </a:pPr>
            <a:r>
              <a:rPr lang="nl-NL" sz="1850" b="1">
                <a:solidFill>
                  <a:srgbClr val="28324A"/>
                </a:solidFill>
                <a:latin typeface="Calibri"/>
                <a:ea typeface="Calibri"/>
                <a:cs typeface="Calibri"/>
                <a:sym typeface="Calibri"/>
              </a:rPr>
              <a:t>The concept was developed in an ideal market: </a:t>
            </a:r>
            <a:r>
              <a:rPr lang="nl-NL" sz="1850">
                <a:solidFill>
                  <a:srgbClr val="28324A"/>
                </a:solidFill>
                <a:latin typeface="Calibri"/>
                <a:ea typeface="Calibri"/>
                <a:cs typeface="Calibri"/>
                <a:sym typeface="Calibri"/>
              </a:rPr>
              <a:t>Kumasi is Ghana’s second city and has a major sanitation challenge. Only 19% of Kumasi’s 2m+ population have access to improved sanitation. Potential market of 260,000 households (60% of total households)</a:t>
            </a:r>
            <a:endParaRPr sz="750">
              <a:solidFill>
                <a:schemeClr val="dk1"/>
              </a:solidFill>
            </a:endParaRPr>
          </a:p>
          <a:p>
            <a:pPr marL="228600" indent="-231775">
              <a:buClr>
                <a:srgbClr val="28324A"/>
              </a:buClr>
              <a:buSzPts val="3700"/>
              <a:buFont typeface="Calibri"/>
              <a:buChar char="★"/>
            </a:pPr>
            <a:r>
              <a:rPr lang="nl-NL" sz="1850" b="1">
                <a:solidFill>
                  <a:schemeClr val="dk1"/>
                </a:solidFill>
                <a:latin typeface="Calibri"/>
                <a:ea typeface="Calibri"/>
                <a:cs typeface="Calibri"/>
                <a:sym typeface="Calibri"/>
              </a:rPr>
              <a:t>Subscription model: </a:t>
            </a:r>
            <a:r>
              <a:rPr lang="nl-NL" sz="1850">
                <a:solidFill>
                  <a:srgbClr val="28324A"/>
                </a:solidFill>
                <a:latin typeface="Calibri"/>
                <a:ea typeface="Calibri"/>
                <a:cs typeface="Calibri"/>
                <a:sym typeface="Calibri"/>
              </a:rPr>
              <a:t>customers pay a monthly fee to Clean Team for a regular waste collection service. Waterless toilet is installed in home free of charge </a:t>
            </a:r>
            <a:endParaRPr sz="1850">
              <a:solidFill>
                <a:srgbClr val="28324A"/>
              </a:solidFill>
              <a:latin typeface="Calibri"/>
              <a:ea typeface="Calibri"/>
              <a:cs typeface="Calibri"/>
              <a:sym typeface="Calibri"/>
            </a:endParaRPr>
          </a:p>
          <a:p>
            <a:pPr marL="228600" indent="-231775">
              <a:buClr>
                <a:srgbClr val="28324A"/>
              </a:buClr>
              <a:buSzPts val="3700"/>
              <a:buFont typeface="Calibri"/>
              <a:buChar char="★"/>
            </a:pPr>
            <a:r>
              <a:rPr lang="nl-NL" sz="1850" b="1">
                <a:solidFill>
                  <a:schemeClr val="dk1"/>
                </a:solidFill>
                <a:latin typeface="Calibri"/>
                <a:ea typeface="Calibri"/>
                <a:cs typeface="Calibri"/>
                <a:sym typeface="Calibri"/>
              </a:rPr>
              <a:t>Customers pay </a:t>
            </a:r>
            <a:r>
              <a:rPr lang="nl-NL" sz="1850">
                <a:solidFill>
                  <a:srgbClr val="28324A"/>
                </a:solidFill>
                <a:latin typeface="Calibri"/>
                <a:ea typeface="Calibri"/>
                <a:cs typeface="Calibri"/>
                <a:sym typeface="Calibri"/>
              </a:rPr>
              <a:t>using mobile money; payment in advance helps minimise bad debt.</a:t>
            </a:r>
            <a:endParaRPr sz="750">
              <a:solidFill>
                <a:schemeClr val="dk1"/>
              </a:solidFill>
            </a:endParaRPr>
          </a:p>
          <a:p>
            <a:pPr marL="228600" indent="-231775">
              <a:buClr>
                <a:srgbClr val="28324A"/>
              </a:buClr>
              <a:buSzPts val="3700"/>
              <a:buFont typeface="Calibri"/>
              <a:buChar char="★"/>
            </a:pPr>
            <a:r>
              <a:rPr lang="nl-NL" sz="1850" b="1">
                <a:solidFill>
                  <a:srgbClr val="28324A"/>
                </a:solidFill>
                <a:latin typeface="Calibri"/>
                <a:ea typeface="Calibri"/>
                <a:cs typeface="Calibri"/>
                <a:sym typeface="Calibri"/>
              </a:rPr>
              <a:t>Impact: 3200+</a:t>
            </a:r>
            <a:r>
              <a:rPr lang="nl-NL" sz="1850">
                <a:solidFill>
                  <a:srgbClr val="28324A"/>
                </a:solidFill>
                <a:latin typeface="Calibri"/>
                <a:ea typeface="Calibri"/>
                <a:cs typeface="Calibri"/>
                <a:sym typeface="Calibri"/>
              </a:rPr>
              <a:t> paying customers and impacting </a:t>
            </a:r>
            <a:r>
              <a:rPr lang="nl-NL" sz="1850" b="1">
                <a:solidFill>
                  <a:srgbClr val="28324A"/>
                </a:solidFill>
                <a:latin typeface="Calibri"/>
                <a:ea typeface="Calibri"/>
                <a:cs typeface="Calibri"/>
                <a:sym typeface="Calibri"/>
              </a:rPr>
              <a:t>17,000+</a:t>
            </a:r>
            <a:r>
              <a:rPr lang="nl-NL" sz="1850">
                <a:solidFill>
                  <a:srgbClr val="28324A"/>
                </a:solidFill>
                <a:latin typeface="Calibri"/>
                <a:ea typeface="Calibri"/>
                <a:cs typeface="Calibri"/>
                <a:sym typeface="Calibri"/>
              </a:rPr>
              <a:t> people</a:t>
            </a:r>
            <a:endParaRPr sz="750">
              <a:solidFill>
                <a:schemeClr val="dk1"/>
              </a:solidFill>
            </a:endParaRPr>
          </a:p>
          <a:p>
            <a:pPr marL="180975" indent="-117475">
              <a:spcBef>
                <a:spcPts val="300"/>
              </a:spcBef>
              <a:buClr>
                <a:srgbClr val="28324A"/>
              </a:buClr>
              <a:buSzPts val="3700"/>
              <a:buFont typeface="Helvetica Neue"/>
              <a:buChar char="-"/>
            </a:pPr>
            <a:r>
              <a:rPr lang="nl-NL" sz="1850">
                <a:solidFill>
                  <a:srgbClr val="28324A"/>
                </a:solidFill>
                <a:latin typeface="Calibri"/>
                <a:ea typeface="Calibri"/>
                <a:cs typeface="Calibri"/>
                <a:sym typeface="Calibri"/>
              </a:rPr>
              <a:t>Dignified alternative to unsatisfactory public toilet systems at a reduced cost for a family of 4+</a:t>
            </a:r>
            <a:endParaRPr sz="750"/>
          </a:p>
        </p:txBody>
      </p:sp>
      <p:cxnSp>
        <p:nvCxnSpPr>
          <p:cNvPr id="211" name="Google Shape;211;p43"/>
          <p:cNvCxnSpPr/>
          <p:nvPr/>
        </p:nvCxnSpPr>
        <p:spPr>
          <a:xfrm>
            <a:off x="652131" y="740607"/>
            <a:ext cx="10471950" cy="0"/>
          </a:xfrm>
          <a:prstGeom prst="straightConnector1">
            <a:avLst/>
          </a:prstGeom>
          <a:noFill/>
          <a:ln w="19050" cap="flat" cmpd="sng">
            <a:solidFill>
              <a:srgbClr val="0070C0"/>
            </a:solidFill>
            <a:prstDash val="solid"/>
            <a:miter lim="800000"/>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4"/>
          <p:cNvSpPr txBox="1">
            <a:spLocks noGrp="1"/>
          </p:cNvSpPr>
          <p:nvPr>
            <p:ph type="title"/>
          </p:nvPr>
        </p:nvSpPr>
        <p:spPr>
          <a:xfrm>
            <a:off x="677334" y="141768"/>
            <a:ext cx="8596800" cy="1038300"/>
          </a:xfrm>
          <a:prstGeom prst="rect">
            <a:avLst/>
          </a:prstGeom>
          <a:noFill/>
          <a:ln>
            <a:noFill/>
          </a:ln>
        </p:spPr>
        <p:txBody>
          <a:bodyPr spcFirstLastPara="1" vert="horz" wrap="square" lIns="91425" tIns="45700" rIns="91425" bIns="45700" rtlCol="0" anchor="t" anchorCtr="0">
            <a:normAutofit/>
          </a:bodyPr>
          <a:lstStyle/>
          <a:p>
            <a:pPr>
              <a:lnSpc>
                <a:spcPct val="100000"/>
              </a:lnSpc>
              <a:spcBef>
                <a:spcPts val="0"/>
              </a:spcBef>
              <a:buClr>
                <a:schemeClr val="accent1"/>
              </a:buClr>
              <a:buSzPts val="7200"/>
            </a:pPr>
            <a:r>
              <a:rPr lang="nl-NL" sz="4000">
                <a:solidFill>
                  <a:srgbClr val="0070C0"/>
                </a:solidFill>
                <a:latin typeface="Calibri"/>
                <a:ea typeface="Calibri"/>
                <a:cs typeface="Calibri"/>
                <a:sym typeface="Calibri"/>
              </a:rPr>
              <a:t>The Problem being addressed…</a:t>
            </a:r>
            <a:endParaRPr/>
          </a:p>
        </p:txBody>
      </p:sp>
      <p:sp>
        <p:nvSpPr>
          <p:cNvPr id="217" name="Google Shape;217;p44"/>
          <p:cNvSpPr txBox="1">
            <a:spLocks noGrp="1"/>
          </p:cNvSpPr>
          <p:nvPr>
            <p:ph type="body" idx="1"/>
          </p:nvPr>
        </p:nvSpPr>
        <p:spPr>
          <a:xfrm>
            <a:off x="677334" y="1275907"/>
            <a:ext cx="4915500" cy="4765500"/>
          </a:xfrm>
          <a:prstGeom prst="rect">
            <a:avLst/>
          </a:prstGeom>
          <a:noFill/>
          <a:ln>
            <a:noFill/>
          </a:ln>
        </p:spPr>
        <p:txBody>
          <a:bodyPr spcFirstLastPara="1" vert="horz" wrap="square" lIns="91425" tIns="45700" rIns="91425" bIns="45700" rtlCol="0" anchor="t" anchorCtr="0">
            <a:noAutofit/>
          </a:bodyPr>
          <a:lstStyle/>
          <a:p>
            <a:pPr indent="-247650">
              <a:spcBef>
                <a:spcPts val="0"/>
              </a:spcBef>
              <a:buClr>
                <a:schemeClr val="dk1"/>
              </a:buClr>
              <a:buSzPts val="4200"/>
              <a:buFont typeface="Arial"/>
              <a:buChar char="★"/>
            </a:pPr>
            <a:r>
              <a:rPr lang="nl-NL" sz="2100" b="1">
                <a:solidFill>
                  <a:schemeClr val="dk1"/>
                </a:solidFill>
                <a:latin typeface="Calibri"/>
                <a:ea typeface="Calibri"/>
                <a:cs typeface="Calibri"/>
                <a:sym typeface="Calibri"/>
              </a:rPr>
              <a:t>260,000</a:t>
            </a:r>
            <a:r>
              <a:rPr lang="nl-NL" sz="2100">
                <a:solidFill>
                  <a:schemeClr val="dk1"/>
                </a:solidFill>
                <a:latin typeface="Calibri"/>
                <a:ea typeface="Calibri"/>
                <a:cs typeface="Calibri"/>
                <a:sym typeface="Calibri"/>
              </a:rPr>
              <a:t> Households do not have toilets</a:t>
            </a:r>
            <a:endParaRPr sz="2100">
              <a:solidFill>
                <a:schemeClr val="dk1"/>
              </a:solidFill>
              <a:latin typeface="Calibri"/>
              <a:ea typeface="Calibri"/>
              <a:cs typeface="Calibri"/>
              <a:sym typeface="Calibri"/>
            </a:endParaRPr>
          </a:p>
          <a:p>
            <a:pPr indent="-247650">
              <a:spcBef>
                <a:spcPts val="500"/>
              </a:spcBef>
              <a:buClr>
                <a:schemeClr val="dk1"/>
              </a:buClr>
              <a:buSzPts val="4200"/>
              <a:buFont typeface="Arial"/>
              <a:buChar char="★"/>
            </a:pPr>
            <a:r>
              <a:rPr lang="nl-NL" sz="2100">
                <a:solidFill>
                  <a:schemeClr val="dk1"/>
                </a:solidFill>
                <a:latin typeface="Calibri"/>
                <a:ea typeface="Calibri"/>
                <a:cs typeface="Calibri"/>
                <a:sym typeface="Calibri"/>
              </a:rPr>
              <a:t>Up to </a:t>
            </a:r>
            <a:r>
              <a:rPr lang="nl-NL" sz="2100" b="1">
                <a:solidFill>
                  <a:schemeClr val="dk1"/>
                </a:solidFill>
                <a:latin typeface="Calibri"/>
                <a:ea typeface="Calibri"/>
                <a:cs typeface="Calibri"/>
                <a:sym typeface="Calibri"/>
              </a:rPr>
              <a:t>40%</a:t>
            </a:r>
            <a:r>
              <a:rPr lang="nl-NL" sz="2100">
                <a:solidFill>
                  <a:schemeClr val="dk1"/>
                </a:solidFill>
                <a:latin typeface="Calibri"/>
                <a:ea typeface="Calibri"/>
                <a:cs typeface="Calibri"/>
                <a:sym typeface="Calibri"/>
              </a:rPr>
              <a:t> of residents use a </a:t>
            </a:r>
            <a:r>
              <a:rPr lang="nl-NL" sz="2100" b="1">
                <a:solidFill>
                  <a:schemeClr val="dk1"/>
                </a:solidFill>
                <a:latin typeface="Calibri"/>
                <a:ea typeface="Calibri"/>
                <a:cs typeface="Calibri"/>
                <a:sym typeface="Calibri"/>
              </a:rPr>
              <a:t>Public Latrine Block</a:t>
            </a:r>
            <a:endParaRPr sz="2100" b="1">
              <a:solidFill>
                <a:schemeClr val="dk1"/>
              </a:solidFill>
              <a:latin typeface="Calibri"/>
              <a:ea typeface="Calibri"/>
              <a:cs typeface="Calibri"/>
              <a:sym typeface="Calibri"/>
            </a:endParaRPr>
          </a:p>
          <a:p>
            <a:pPr indent="-247650">
              <a:spcBef>
                <a:spcPts val="500"/>
              </a:spcBef>
              <a:buClr>
                <a:schemeClr val="dk1"/>
              </a:buClr>
              <a:buSzPts val="4200"/>
              <a:buFont typeface="Arial"/>
              <a:buChar char="★"/>
            </a:pPr>
            <a:r>
              <a:rPr lang="nl-NL" sz="2100">
                <a:solidFill>
                  <a:schemeClr val="dk1"/>
                </a:solidFill>
                <a:latin typeface="Calibri"/>
                <a:ea typeface="Calibri"/>
                <a:cs typeface="Calibri"/>
                <a:sym typeface="Calibri"/>
              </a:rPr>
              <a:t>The average cost of using a Public Latrine Block is 1 cedi</a:t>
            </a:r>
            <a:endParaRPr sz="800">
              <a:solidFill>
                <a:schemeClr val="dk1"/>
              </a:solidFill>
              <a:latin typeface="Arial"/>
              <a:ea typeface="Arial"/>
              <a:cs typeface="Arial"/>
              <a:sym typeface="Arial"/>
            </a:endParaRPr>
          </a:p>
          <a:p>
            <a:pPr indent="-247650">
              <a:spcBef>
                <a:spcPts val="500"/>
              </a:spcBef>
              <a:buClr>
                <a:schemeClr val="dk1"/>
              </a:buClr>
              <a:buSzPts val="4200"/>
              <a:buFont typeface="Arial"/>
              <a:buChar char="★"/>
            </a:pPr>
            <a:r>
              <a:rPr lang="nl-NL" sz="2100">
                <a:solidFill>
                  <a:schemeClr val="dk1"/>
                </a:solidFill>
                <a:latin typeface="Calibri"/>
                <a:ea typeface="Calibri"/>
                <a:cs typeface="Calibri"/>
                <a:sym typeface="Calibri"/>
              </a:rPr>
              <a:t>Each home without a toilet spends;</a:t>
            </a:r>
            <a:endParaRPr sz="800">
              <a:solidFill>
                <a:schemeClr val="dk1"/>
              </a:solidFill>
              <a:latin typeface="Arial"/>
              <a:ea typeface="Arial"/>
              <a:cs typeface="Arial"/>
              <a:sym typeface="Arial"/>
            </a:endParaRPr>
          </a:p>
          <a:p>
            <a:pPr marL="457200" lvl="1" indent="-247650">
              <a:buClr>
                <a:schemeClr val="dk1"/>
              </a:buClr>
              <a:buSzPts val="4200"/>
              <a:buFont typeface="Arial"/>
              <a:buChar char="○"/>
            </a:pPr>
            <a:r>
              <a:rPr lang="nl-NL" sz="2100">
                <a:solidFill>
                  <a:schemeClr val="dk1"/>
                </a:solidFill>
                <a:latin typeface="Calibri"/>
                <a:ea typeface="Calibri"/>
                <a:cs typeface="Calibri"/>
                <a:sym typeface="Calibri"/>
              </a:rPr>
              <a:t>In 1 Day GH5.00 ($0.09)</a:t>
            </a:r>
            <a:endParaRPr sz="800">
              <a:solidFill>
                <a:schemeClr val="dk1"/>
              </a:solidFill>
              <a:latin typeface="Arial"/>
              <a:ea typeface="Arial"/>
              <a:cs typeface="Arial"/>
              <a:sym typeface="Arial"/>
            </a:endParaRPr>
          </a:p>
          <a:p>
            <a:pPr marL="457200" lvl="1" indent="-247650">
              <a:buClr>
                <a:schemeClr val="dk1"/>
              </a:buClr>
              <a:buSzPts val="4200"/>
              <a:buFont typeface="Arial"/>
              <a:buChar char="○"/>
            </a:pPr>
            <a:r>
              <a:rPr lang="nl-NL" sz="2100">
                <a:solidFill>
                  <a:schemeClr val="dk1"/>
                </a:solidFill>
                <a:latin typeface="Calibri"/>
                <a:ea typeface="Calibri"/>
                <a:cs typeface="Calibri"/>
                <a:sym typeface="Calibri"/>
              </a:rPr>
              <a:t>GH 150.00 In 1 month ($15.79) </a:t>
            </a:r>
            <a:endParaRPr sz="800">
              <a:solidFill>
                <a:schemeClr val="dk1"/>
              </a:solidFill>
              <a:latin typeface="Arial"/>
              <a:ea typeface="Arial"/>
              <a:cs typeface="Arial"/>
              <a:sym typeface="Arial"/>
            </a:endParaRPr>
          </a:p>
          <a:p>
            <a:pPr marL="457200" lvl="1" indent="-247650">
              <a:buClr>
                <a:schemeClr val="dk1"/>
              </a:buClr>
              <a:buSzPts val="4200"/>
              <a:buFont typeface="Arial"/>
              <a:buChar char="○"/>
            </a:pPr>
            <a:r>
              <a:rPr lang="nl-NL" sz="2100">
                <a:solidFill>
                  <a:schemeClr val="dk1"/>
                </a:solidFill>
                <a:latin typeface="Calibri"/>
                <a:ea typeface="Calibri"/>
                <a:cs typeface="Calibri"/>
                <a:sym typeface="Calibri"/>
              </a:rPr>
              <a:t>GH 1,800.00 ($178.62) in a year to use generally unhygienic Public Latrines </a:t>
            </a:r>
            <a:endParaRPr sz="800">
              <a:solidFill>
                <a:schemeClr val="dk1"/>
              </a:solidFill>
              <a:latin typeface="Arial"/>
              <a:ea typeface="Arial"/>
              <a:cs typeface="Arial"/>
              <a:sym typeface="Arial"/>
            </a:endParaRPr>
          </a:p>
          <a:p>
            <a:pPr indent="-247650">
              <a:spcBef>
                <a:spcPts val="500"/>
              </a:spcBef>
              <a:buClr>
                <a:schemeClr val="dk1"/>
              </a:buClr>
              <a:buSzPts val="4200"/>
              <a:buFont typeface="Arial"/>
              <a:buChar char="★"/>
            </a:pPr>
            <a:r>
              <a:rPr lang="nl-NL" sz="2100">
                <a:solidFill>
                  <a:schemeClr val="dk1"/>
                </a:solidFill>
                <a:latin typeface="Calibri"/>
                <a:ea typeface="Calibri"/>
                <a:cs typeface="Calibri"/>
                <a:sym typeface="Calibri"/>
              </a:rPr>
              <a:t>A Clean Team Toilet offers a safe and convenient, in-home toilet for GH 68.00 per month</a:t>
            </a:r>
            <a:endParaRPr sz="1861">
              <a:solidFill>
                <a:srgbClr val="002060"/>
              </a:solidFill>
              <a:latin typeface="Calibri"/>
              <a:ea typeface="Calibri"/>
              <a:cs typeface="Calibri"/>
              <a:sym typeface="Calibri"/>
            </a:endParaRPr>
          </a:p>
        </p:txBody>
      </p:sp>
      <p:pic>
        <p:nvPicPr>
          <p:cNvPr id="218" name="Google Shape;218;p44"/>
          <p:cNvPicPr preferRelativeResize="0">
            <a:picLocks noGrp="1"/>
          </p:cNvPicPr>
          <p:nvPr>
            <p:ph type="body" idx="2"/>
          </p:nvPr>
        </p:nvPicPr>
        <p:blipFill rotWithShape="1">
          <a:blip r:embed="rId3" cstate="email">
            <a:alphaModFix/>
            <a:extLst>
              <a:ext uri="{28A0092B-C50C-407E-A947-70E740481C1C}">
                <a14:useLocalDpi xmlns:a14="http://schemas.microsoft.com/office/drawing/2010/main"/>
              </a:ext>
            </a:extLst>
          </a:blip>
          <a:srcRect/>
          <a:stretch/>
        </p:blipFill>
        <p:spPr>
          <a:xfrm>
            <a:off x="5751936" y="1275907"/>
            <a:ext cx="4977900" cy="4603800"/>
          </a:xfrm>
          <a:prstGeom prst="rect">
            <a:avLst/>
          </a:prstGeom>
          <a:noFill/>
          <a:ln>
            <a:noFill/>
          </a:ln>
        </p:spPr>
      </p:pic>
      <p:cxnSp>
        <p:nvCxnSpPr>
          <p:cNvPr id="219" name="Google Shape;219;p44"/>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20" name="Google Shape;220;p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5"/>
          <p:cNvSpPr txBox="1">
            <a:spLocks noGrp="1"/>
          </p:cNvSpPr>
          <p:nvPr>
            <p:ph type="title"/>
          </p:nvPr>
        </p:nvSpPr>
        <p:spPr>
          <a:xfrm>
            <a:off x="603232" y="120238"/>
            <a:ext cx="10985550" cy="716550"/>
          </a:xfrm>
          <a:prstGeom prst="rect">
            <a:avLst/>
          </a:prstGeom>
          <a:noFill/>
          <a:ln>
            <a:noFill/>
          </a:ln>
        </p:spPr>
        <p:txBody>
          <a:bodyPr spcFirstLastPara="1" vert="horz" wrap="square" lIns="25400" tIns="25400" rIns="25400" bIns="25400" rtlCol="0" anchor="t" anchorCtr="0">
            <a:normAutofit/>
          </a:bodyPr>
          <a:lstStyle/>
          <a:p>
            <a:pPr>
              <a:lnSpc>
                <a:spcPct val="100000"/>
              </a:lnSpc>
              <a:buClr>
                <a:schemeClr val="accent1"/>
              </a:buClr>
              <a:buSzPts val="7200"/>
            </a:pPr>
            <a:r>
              <a:rPr lang="nl-NL" sz="4000">
                <a:solidFill>
                  <a:srgbClr val="0070C0"/>
                </a:solidFill>
                <a:latin typeface="Calibri"/>
                <a:ea typeface="Calibri"/>
                <a:cs typeface="Calibri"/>
                <a:sym typeface="Calibri"/>
              </a:rPr>
              <a:t>Our Value Chain</a:t>
            </a:r>
            <a:endParaRPr sz="4000">
              <a:solidFill>
                <a:srgbClr val="0070C0"/>
              </a:solidFill>
              <a:latin typeface="Calibri"/>
              <a:ea typeface="Calibri"/>
              <a:cs typeface="Calibri"/>
              <a:sym typeface="Calibri"/>
            </a:endParaRPr>
          </a:p>
        </p:txBody>
      </p:sp>
      <p:pic>
        <p:nvPicPr>
          <p:cNvPr id="226" name="Google Shape;226;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94687" y="1452326"/>
            <a:ext cx="10402634" cy="4452731"/>
          </a:xfrm>
          <a:prstGeom prst="rect">
            <a:avLst/>
          </a:prstGeom>
          <a:noFill/>
          <a:ln>
            <a:noFill/>
          </a:ln>
        </p:spPr>
      </p:pic>
      <p:cxnSp>
        <p:nvCxnSpPr>
          <p:cNvPr id="227" name="Google Shape;227;p45"/>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28" name="Google Shape;228;p4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603250" y="174963"/>
            <a:ext cx="10985550" cy="818700"/>
          </a:xfrm>
          <a:prstGeom prst="rect">
            <a:avLst/>
          </a:prstGeom>
          <a:noFill/>
          <a:ln>
            <a:noFill/>
          </a:ln>
        </p:spPr>
        <p:txBody>
          <a:bodyPr spcFirstLastPara="1" vert="horz" wrap="square" lIns="25400" tIns="25400" rIns="25400" bIns="25400" rtlCol="0" anchor="t" anchorCtr="0">
            <a:normAutofit/>
          </a:bodyPr>
          <a:lstStyle/>
          <a:p>
            <a:pPr>
              <a:buSzPts val="8500"/>
            </a:pPr>
            <a:r>
              <a:rPr lang="nl-NL" sz="4000">
                <a:solidFill>
                  <a:srgbClr val="0070C0"/>
                </a:solidFill>
                <a:latin typeface="Calibri"/>
                <a:ea typeface="Calibri"/>
                <a:cs typeface="Calibri"/>
                <a:sym typeface="Calibri"/>
              </a:rPr>
              <a:t>Our Value Chain in Pictures</a:t>
            </a:r>
            <a:r>
              <a:rPr lang="nl-NL"/>
              <a:t>  </a:t>
            </a:r>
            <a:endParaRPr/>
          </a:p>
        </p:txBody>
      </p:sp>
      <p:sp>
        <p:nvSpPr>
          <p:cNvPr id="234" name="Google Shape;234;p46"/>
          <p:cNvSpPr txBox="1">
            <a:spLocks noGrp="1"/>
          </p:cNvSpPr>
          <p:nvPr>
            <p:ph type="body" idx="2"/>
          </p:nvPr>
        </p:nvSpPr>
        <p:spPr>
          <a:xfrm>
            <a:off x="603250" y="1751422"/>
            <a:ext cx="10985550" cy="4500900"/>
          </a:xfrm>
          <a:prstGeom prst="rect">
            <a:avLst/>
          </a:prstGeom>
          <a:noFill/>
          <a:ln>
            <a:noFill/>
          </a:ln>
        </p:spPr>
        <p:txBody>
          <a:bodyPr spcFirstLastPara="1" vert="horz" wrap="square" lIns="25400" tIns="25400" rIns="25400" bIns="25400" rtlCol="0" anchor="t" anchorCtr="0">
            <a:normAutofit/>
          </a:bodyPr>
          <a:lstStyle/>
          <a:p>
            <a:pPr marL="0" indent="0">
              <a:spcBef>
                <a:spcPts val="0"/>
              </a:spcBef>
              <a:buSzPts val="5904"/>
              <a:buNone/>
            </a:pPr>
            <a:endParaRPr/>
          </a:p>
          <a:p>
            <a:pPr marL="0" indent="0">
              <a:buSzPts val="5904"/>
              <a:buNone/>
            </a:pPr>
            <a:endParaRPr/>
          </a:p>
          <a:p>
            <a:pPr marL="0" indent="0">
              <a:buSzPts val="5904"/>
              <a:buNone/>
            </a:pPr>
            <a:endParaRPr/>
          </a:p>
        </p:txBody>
      </p:sp>
      <p:pic>
        <p:nvPicPr>
          <p:cNvPr id="235" name="Google Shape;235;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5438" y="1396550"/>
            <a:ext cx="10739763" cy="4817989"/>
          </a:xfrm>
          <a:prstGeom prst="rect">
            <a:avLst/>
          </a:prstGeom>
          <a:noFill/>
          <a:ln>
            <a:noFill/>
          </a:ln>
        </p:spPr>
      </p:pic>
      <p:cxnSp>
        <p:nvCxnSpPr>
          <p:cNvPr id="236" name="Google Shape;236;p46"/>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37" name="Google Shape;237;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7"/>
          <p:cNvSpPr/>
          <p:nvPr/>
        </p:nvSpPr>
        <p:spPr>
          <a:xfrm>
            <a:off x="160560" y="4399656"/>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a:buClr>
                <a:srgbClr val="FFFFFF"/>
              </a:buClr>
              <a:buSzPts val="3700"/>
            </a:pPr>
            <a:endParaRPr sz="1850">
              <a:solidFill>
                <a:srgbClr val="0070C0"/>
              </a:solidFill>
              <a:latin typeface="Calibri"/>
              <a:ea typeface="Calibri"/>
              <a:cs typeface="Calibri"/>
              <a:sym typeface="Calibri"/>
            </a:endParaRPr>
          </a:p>
        </p:txBody>
      </p:sp>
      <p:sp>
        <p:nvSpPr>
          <p:cNvPr id="243" name="Google Shape;243;p47"/>
          <p:cNvSpPr/>
          <p:nvPr/>
        </p:nvSpPr>
        <p:spPr>
          <a:xfrm>
            <a:off x="4028606" y="1815914"/>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a:buClr>
                <a:srgbClr val="FFFFFF"/>
              </a:buClr>
              <a:buSzPts val="3700"/>
            </a:pPr>
            <a:endParaRPr sz="1850">
              <a:solidFill>
                <a:srgbClr val="000000"/>
              </a:solidFill>
              <a:latin typeface="Calibri"/>
              <a:ea typeface="Calibri"/>
              <a:cs typeface="Calibri"/>
              <a:sym typeface="Calibri"/>
            </a:endParaRPr>
          </a:p>
        </p:txBody>
      </p:sp>
      <p:sp>
        <p:nvSpPr>
          <p:cNvPr id="244" name="Google Shape;244;p47"/>
          <p:cNvSpPr/>
          <p:nvPr/>
        </p:nvSpPr>
        <p:spPr>
          <a:xfrm>
            <a:off x="223775" y="1815915"/>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a:buClr>
                <a:srgbClr val="FFFFFF"/>
              </a:buClr>
              <a:buSzPts val="3700"/>
            </a:pPr>
            <a:endParaRPr sz="1850">
              <a:solidFill>
                <a:srgbClr val="000000"/>
              </a:solidFill>
              <a:latin typeface="Calibri"/>
              <a:ea typeface="Calibri"/>
              <a:cs typeface="Calibri"/>
              <a:sym typeface="Calibri"/>
            </a:endParaRPr>
          </a:p>
        </p:txBody>
      </p:sp>
      <p:sp>
        <p:nvSpPr>
          <p:cNvPr id="245" name="Google Shape;245;p47"/>
          <p:cNvSpPr/>
          <p:nvPr/>
        </p:nvSpPr>
        <p:spPr>
          <a:xfrm>
            <a:off x="8101736" y="4394324"/>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a:buClr>
                <a:srgbClr val="FFFFFF"/>
              </a:buClr>
              <a:buSzPts val="3700"/>
            </a:pPr>
            <a:endParaRPr sz="1850">
              <a:solidFill>
                <a:srgbClr val="000000"/>
              </a:solidFill>
              <a:latin typeface="Calibri"/>
              <a:ea typeface="Calibri"/>
              <a:cs typeface="Calibri"/>
              <a:sym typeface="Calibri"/>
            </a:endParaRPr>
          </a:p>
        </p:txBody>
      </p:sp>
      <p:sp>
        <p:nvSpPr>
          <p:cNvPr id="246" name="Google Shape;246;p47"/>
          <p:cNvSpPr/>
          <p:nvPr/>
        </p:nvSpPr>
        <p:spPr>
          <a:xfrm>
            <a:off x="4131148" y="4399656"/>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a:buClr>
                <a:srgbClr val="FFFFFF"/>
              </a:buClr>
              <a:buSzPts val="3700"/>
            </a:pPr>
            <a:endParaRPr sz="1850">
              <a:solidFill>
                <a:srgbClr val="000000"/>
              </a:solidFill>
              <a:latin typeface="Calibri"/>
              <a:ea typeface="Calibri"/>
              <a:cs typeface="Calibri"/>
              <a:sym typeface="Calibri"/>
            </a:endParaRPr>
          </a:p>
        </p:txBody>
      </p:sp>
      <p:sp>
        <p:nvSpPr>
          <p:cNvPr id="247" name="Google Shape;247;p47"/>
          <p:cNvSpPr/>
          <p:nvPr/>
        </p:nvSpPr>
        <p:spPr>
          <a:xfrm>
            <a:off x="7985647" y="1837183"/>
            <a:ext cx="1228050" cy="1228050"/>
          </a:xfrm>
          <a:prstGeom prst="ellipse">
            <a:avLst/>
          </a:prstGeom>
          <a:solidFill>
            <a:srgbClr val="00B0F0"/>
          </a:solidFill>
          <a:ln>
            <a:noFill/>
          </a:ln>
        </p:spPr>
        <p:txBody>
          <a:bodyPr spcFirstLastPara="1" wrap="square" lIns="60938" tIns="60938" rIns="60938" bIns="60938" anchor="ctr" anchorCtr="0">
            <a:noAutofit/>
          </a:bodyPr>
          <a:lstStyle/>
          <a:p>
            <a:pPr algn="ctr">
              <a:buClr>
                <a:srgbClr val="FFFFFF"/>
              </a:buClr>
              <a:buSzPts val="3700"/>
            </a:pPr>
            <a:endParaRPr sz="1850">
              <a:solidFill>
                <a:srgbClr val="000000"/>
              </a:solidFill>
              <a:latin typeface="Calibri"/>
              <a:ea typeface="Calibri"/>
              <a:cs typeface="Calibri"/>
              <a:sym typeface="Calibri"/>
            </a:endParaRPr>
          </a:p>
        </p:txBody>
      </p:sp>
      <p:sp>
        <p:nvSpPr>
          <p:cNvPr id="248" name="Google Shape;248;p47"/>
          <p:cNvSpPr txBox="1"/>
          <p:nvPr/>
        </p:nvSpPr>
        <p:spPr>
          <a:xfrm>
            <a:off x="1396483" y="4446419"/>
            <a:ext cx="2508750" cy="2331292"/>
          </a:xfrm>
          <a:prstGeom prst="rect">
            <a:avLst/>
          </a:prstGeom>
          <a:noFill/>
          <a:ln>
            <a:noFill/>
          </a:ln>
        </p:spPr>
        <p:txBody>
          <a:bodyPr spcFirstLastPara="1" wrap="square" lIns="121863" tIns="121863" rIns="121863" bIns="121863" anchor="t" anchorCtr="0">
            <a:spAutoFit/>
          </a:bodyPr>
          <a:lstStyle/>
          <a:p>
            <a:pPr>
              <a:buClr>
                <a:srgbClr val="28324A"/>
              </a:buClr>
              <a:buSzPts val="3200"/>
            </a:pPr>
            <a:r>
              <a:rPr lang="nl-NL" sz="1600" b="1">
                <a:solidFill>
                  <a:srgbClr val="28324A"/>
                </a:solidFill>
                <a:latin typeface="Arial"/>
                <a:ea typeface="Arial"/>
                <a:cs typeface="Arial"/>
                <a:sym typeface="Arial"/>
              </a:rPr>
              <a:t>Impact</a:t>
            </a:r>
            <a:endParaRPr sz="1600" b="1">
              <a:solidFill>
                <a:srgbClr val="28324A"/>
              </a:solidFill>
              <a:latin typeface="Arial"/>
              <a:ea typeface="Arial"/>
              <a:cs typeface="Arial"/>
              <a:sym typeface="Arial"/>
            </a:endParaRPr>
          </a:p>
          <a:p>
            <a:pPr marL="228600" indent="-231775">
              <a:spcBef>
                <a:spcPts val="550"/>
              </a:spcBef>
              <a:buClr>
                <a:srgbClr val="595959"/>
              </a:buClr>
              <a:buSzPts val="2700"/>
              <a:buFont typeface="Arial"/>
              <a:buChar char="•"/>
            </a:pPr>
            <a:r>
              <a:rPr lang="nl-NL" sz="1350">
                <a:solidFill>
                  <a:srgbClr val="595959"/>
                </a:solidFill>
                <a:latin typeface="Arial"/>
                <a:ea typeface="Arial"/>
                <a:cs typeface="Arial"/>
                <a:sym typeface="Arial"/>
              </a:rPr>
              <a:t>Reduce </a:t>
            </a:r>
            <a:r>
              <a:rPr lang="nl-NL" sz="1350" b="1">
                <a:solidFill>
                  <a:srgbClr val="595959"/>
                </a:solidFill>
                <a:latin typeface="Arial"/>
                <a:ea typeface="Arial"/>
                <a:cs typeface="Arial"/>
                <a:sym typeface="Arial"/>
              </a:rPr>
              <a:t>open defecation</a:t>
            </a:r>
            <a:endParaRPr sz="1350">
              <a:solidFill>
                <a:srgbClr val="595959"/>
              </a:solidFill>
              <a:latin typeface="Arial"/>
              <a:ea typeface="Arial"/>
              <a:cs typeface="Arial"/>
              <a:sym typeface="Arial"/>
            </a:endParaRPr>
          </a:p>
          <a:p>
            <a:pPr marL="228600" indent="-231775">
              <a:spcBef>
                <a:spcPts val="550"/>
              </a:spcBef>
              <a:buClr>
                <a:srgbClr val="595959"/>
              </a:buClr>
              <a:buSzPts val="2700"/>
              <a:buFont typeface="Arial"/>
              <a:buChar char="•"/>
            </a:pPr>
            <a:r>
              <a:rPr lang="nl-NL" sz="1350">
                <a:solidFill>
                  <a:srgbClr val="595959"/>
                </a:solidFill>
                <a:latin typeface="Arial"/>
                <a:ea typeface="Arial"/>
                <a:cs typeface="Arial"/>
                <a:sym typeface="Arial"/>
              </a:rPr>
              <a:t>Remove </a:t>
            </a:r>
            <a:r>
              <a:rPr lang="nl-NL" sz="1350" b="1">
                <a:solidFill>
                  <a:srgbClr val="595959"/>
                </a:solidFill>
                <a:latin typeface="Arial"/>
                <a:ea typeface="Arial"/>
                <a:cs typeface="Arial"/>
                <a:sym typeface="Arial"/>
              </a:rPr>
              <a:t>100</a:t>
            </a:r>
            <a:r>
              <a:rPr lang="nl-NL" sz="1350">
                <a:solidFill>
                  <a:srgbClr val="595959"/>
                </a:solidFill>
                <a:latin typeface="Arial"/>
                <a:ea typeface="Arial"/>
                <a:cs typeface="Arial"/>
                <a:sym typeface="Arial"/>
              </a:rPr>
              <a:t> tons of waste from communities monthly, </a:t>
            </a:r>
            <a:endParaRPr sz="1850"/>
          </a:p>
          <a:p>
            <a:pPr marL="228600" indent="-231775">
              <a:spcBef>
                <a:spcPts val="550"/>
              </a:spcBef>
              <a:buClr>
                <a:srgbClr val="595959"/>
              </a:buClr>
              <a:buSzPts val="2700"/>
              <a:buFont typeface="Arial"/>
              <a:buChar char="•"/>
            </a:pPr>
            <a:r>
              <a:rPr lang="nl-NL" sz="1350">
                <a:solidFill>
                  <a:srgbClr val="595959"/>
                </a:solidFill>
                <a:latin typeface="Arial"/>
                <a:ea typeface="Arial"/>
                <a:cs typeface="Arial"/>
                <a:sym typeface="Arial"/>
              </a:rPr>
              <a:t>Save customers </a:t>
            </a:r>
            <a:r>
              <a:rPr lang="nl-NL" sz="1350" b="1">
                <a:solidFill>
                  <a:srgbClr val="595959"/>
                </a:solidFill>
                <a:latin typeface="Arial"/>
                <a:ea typeface="Arial"/>
                <a:cs typeface="Arial"/>
                <a:sym typeface="Arial"/>
              </a:rPr>
              <a:t>money</a:t>
            </a:r>
            <a:r>
              <a:rPr lang="nl-NL" sz="1350">
                <a:solidFill>
                  <a:srgbClr val="595959"/>
                </a:solidFill>
                <a:latin typeface="Arial"/>
                <a:ea typeface="Arial"/>
                <a:cs typeface="Arial"/>
                <a:sym typeface="Arial"/>
              </a:rPr>
              <a:t>;</a:t>
            </a:r>
            <a:endParaRPr sz="1850"/>
          </a:p>
          <a:p>
            <a:pPr marL="228600" indent="-231775">
              <a:spcBef>
                <a:spcPts val="550"/>
              </a:spcBef>
              <a:buClr>
                <a:srgbClr val="595959"/>
              </a:buClr>
              <a:buSzPts val="2700"/>
              <a:buFont typeface="Arial"/>
              <a:buChar char="•"/>
            </a:pPr>
            <a:r>
              <a:rPr lang="nl-NL" sz="1350">
                <a:solidFill>
                  <a:srgbClr val="595959"/>
                </a:solidFill>
                <a:latin typeface="Arial"/>
                <a:ea typeface="Arial"/>
                <a:cs typeface="Arial"/>
                <a:sym typeface="Arial"/>
              </a:rPr>
              <a:t>Give users </a:t>
            </a:r>
            <a:r>
              <a:rPr lang="nl-NL" sz="1350" b="1">
                <a:solidFill>
                  <a:srgbClr val="595959"/>
                </a:solidFill>
                <a:latin typeface="Arial"/>
                <a:ea typeface="Arial"/>
                <a:cs typeface="Arial"/>
                <a:sym typeface="Arial"/>
              </a:rPr>
              <a:t>dignity and convenience.</a:t>
            </a:r>
            <a:endParaRPr sz="1850"/>
          </a:p>
          <a:p>
            <a:pPr>
              <a:buClr>
                <a:srgbClr val="28324A"/>
              </a:buClr>
              <a:buSzPts val="3700"/>
            </a:pPr>
            <a:endParaRPr sz="1850">
              <a:solidFill>
                <a:srgbClr val="000000"/>
              </a:solidFill>
              <a:latin typeface="Calibri"/>
              <a:ea typeface="Calibri"/>
              <a:cs typeface="Calibri"/>
              <a:sym typeface="Calibri"/>
            </a:endParaRPr>
          </a:p>
        </p:txBody>
      </p:sp>
      <p:pic>
        <p:nvPicPr>
          <p:cNvPr id="249" name="Google Shape;249;p47" descr="Picture 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8130" y="2135252"/>
            <a:ext cx="672464" cy="631768"/>
          </a:xfrm>
          <a:prstGeom prst="rect">
            <a:avLst/>
          </a:prstGeom>
          <a:noFill/>
          <a:ln>
            <a:noFill/>
          </a:ln>
        </p:spPr>
      </p:pic>
      <p:pic>
        <p:nvPicPr>
          <p:cNvPr id="250" name="Google Shape;250;p47" descr="Picture 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220683" y="1964619"/>
            <a:ext cx="827316" cy="796675"/>
          </a:xfrm>
          <a:prstGeom prst="rect">
            <a:avLst/>
          </a:prstGeom>
          <a:noFill/>
          <a:ln>
            <a:noFill/>
          </a:ln>
        </p:spPr>
      </p:pic>
      <p:pic>
        <p:nvPicPr>
          <p:cNvPr id="251" name="Google Shape;251;p47" descr="Picture 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23555" y="2031528"/>
            <a:ext cx="541138" cy="796675"/>
          </a:xfrm>
          <a:prstGeom prst="rect">
            <a:avLst/>
          </a:prstGeom>
          <a:noFill/>
          <a:ln>
            <a:noFill/>
          </a:ln>
        </p:spPr>
      </p:pic>
      <p:pic>
        <p:nvPicPr>
          <p:cNvPr id="252" name="Google Shape;252;p47" descr="Picture 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222030" y="4589579"/>
            <a:ext cx="881806" cy="804710"/>
          </a:xfrm>
          <a:prstGeom prst="rect">
            <a:avLst/>
          </a:prstGeom>
          <a:noFill/>
          <a:ln>
            <a:noFill/>
          </a:ln>
        </p:spPr>
      </p:pic>
      <p:sp>
        <p:nvSpPr>
          <p:cNvPr id="253" name="Google Shape;253;p47"/>
          <p:cNvSpPr txBox="1"/>
          <p:nvPr/>
        </p:nvSpPr>
        <p:spPr>
          <a:xfrm>
            <a:off x="1527592" y="2080186"/>
            <a:ext cx="2193600" cy="1192519"/>
          </a:xfrm>
          <a:prstGeom prst="rect">
            <a:avLst/>
          </a:prstGeom>
          <a:noFill/>
          <a:ln>
            <a:noFill/>
          </a:ln>
        </p:spPr>
        <p:txBody>
          <a:bodyPr spcFirstLastPara="1" wrap="square" lIns="121863" tIns="121863" rIns="121863" bIns="121863" anchor="t" anchorCtr="0">
            <a:spAutoFit/>
          </a:bodyPr>
          <a:lstStyle/>
          <a:p>
            <a:pPr>
              <a:buClr>
                <a:srgbClr val="28324A"/>
              </a:buClr>
              <a:buSzPts val="3200"/>
            </a:pPr>
            <a:r>
              <a:rPr lang="nl-NL" sz="1600" b="1">
                <a:solidFill>
                  <a:srgbClr val="28324A"/>
                </a:solidFill>
                <a:latin typeface="Arial"/>
                <a:ea typeface="Arial"/>
                <a:cs typeface="Arial"/>
                <a:sym typeface="Arial"/>
              </a:rPr>
              <a:t>Customer Growth</a:t>
            </a:r>
            <a:endParaRPr sz="1850">
              <a:solidFill>
                <a:srgbClr val="000000"/>
              </a:solidFill>
              <a:latin typeface="Calibri"/>
              <a:ea typeface="Calibri"/>
              <a:cs typeface="Calibri"/>
              <a:sym typeface="Calibri"/>
            </a:endParaRPr>
          </a:p>
          <a:p>
            <a:pPr>
              <a:spcBef>
                <a:spcPts val="550"/>
              </a:spcBef>
              <a:buClr>
                <a:srgbClr val="595959"/>
              </a:buClr>
              <a:buSzPts val="2700"/>
            </a:pPr>
            <a:r>
              <a:rPr lang="nl-NL" sz="1350">
                <a:solidFill>
                  <a:srgbClr val="595959"/>
                </a:solidFill>
                <a:latin typeface="Arial"/>
                <a:ea typeface="Arial"/>
                <a:cs typeface="Arial"/>
                <a:sym typeface="Arial"/>
              </a:rPr>
              <a:t>CTG now has </a:t>
            </a:r>
            <a:r>
              <a:rPr lang="nl-NL" sz="1350" b="1">
                <a:solidFill>
                  <a:srgbClr val="595959"/>
                </a:solidFill>
                <a:latin typeface="Arial"/>
                <a:ea typeface="Arial"/>
                <a:cs typeface="Arial"/>
                <a:sym typeface="Arial"/>
              </a:rPr>
              <a:t>3200+</a:t>
            </a:r>
            <a:r>
              <a:rPr lang="nl-NL" sz="1350">
                <a:solidFill>
                  <a:srgbClr val="595959"/>
                </a:solidFill>
                <a:latin typeface="Arial"/>
                <a:ea typeface="Arial"/>
                <a:cs typeface="Arial"/>
                <a:sym typeface="Arial"/>
              </a:rPr>
              <a:t> active customers </a:t>
            </a:r>
            <a:r>
              <a:rPr lang="nl-NL" sz="1350" b="1">
                <a:solidFill>
                  <a:srgbClr val="595959"/>
                </a:solidFill>
                <a:latin typeface="Arial"/>
                <a:ea typeface="Arial"/>
                <a:cs typeface="Arial"/>
                <a:sym typeface="Arial"/>
              </a:rPr>
              <a:t>impacting 16000+ lives</a:t>
            </a:r>
            <a:endParaRPr sz="1850" b="1">
              <a:solidFill>
                <a:srgbClr val="000000"/>
              </a:solidFill>
              <a:latin typeface="Calibri"/>
              <a:ea typeface="Calibri"/>
              <a:cs typeface="Calibri"/>
              <a:sym typeface="Calibri"/>
            </a:endParaRPr>
          </a:p>
        </p:txBody>
      </p:sp>
      <p:sp>
        <p:nvSpPr>
          <p:cNvPr id="254" name="Google Shape;254;p47"/>
          <p:cNvSpPr txBox="1"/>
          <p:nvPr/>
        </p:nvSpPr>
        <p:spPr>
          <a:xfrm>
            <a:off x="5388667" y="2086774"/>
            <a:ext cx="2193600" cy="1400268"/>
          </a:xfrm>
          <a:prstGeom prst="rect">
            <a:avLst/>
          </a:prstGeom>
          <a:noFill/>
          <a:ln>
            <a:noFill/>
          </a:ln>
        </p:spPr>
        <p:txBody>
          <a:bodyPr spcFirstLastPara="1" wrap="square" lIns="121863" tIns="121863" rIns="121863" bIns="121863" anchor="t" anchorCtr="0">
            <a:spAutoFit/>
          </a:bodyPr>
          <a:lstStyle/>
          <a:p>
            <a:pPr>
              <a:buClr>
                <a:srgbClr val="28324A"/>
              </a:buClr>
              <a:buSzPts val="3200"/>
            </a:pPr>
            <a:r>
              <a:rPr lang="nl-NL" sz="1600" b="1">
                <a:solidFill>
                  <a:srgbClr val="28324A"/>
                </a:solidFill>
                <a:latin typeface="Arial"/>
                <a:ea typeface="Arial"/>
                <a:cs typeface="Arial"/>
                <a:sym typeface="Arial"/>
              </a:rPr>
              <a:t>Gross Margin</a:t>
            </a:r>
            <a:endParaRPr sz="1850">
              <a:solidFill>
                <a:srgbClr val="000000"/>
              </a:solidFill>
              <a:latin typeface="Calibri"/>
              <a:ea typeface="Calibri"/>
              <a:cs typeface="Calibri"/>
              <a:sym typeface="Calibri"/>
            </a:endParaRPr>
          </a:p>
          <a:p>
            <a:pPr>
              <a:spcBef>
                <a:spcPts val="550"/>
              </a:spcBef>
              <a:buClr>
                <a:srgbClr val="595959"/>
              </a:buClr>
              <a:buSzPts val="2700"/>
            </a:pPr>
            <a:r>
              <a:rPr lang="nl-NL" sz="1350">
                <a:solidFill>
                  <a:srgbClr val="595959"/>
                </a:solidFill>
                <a:latin typeface="Arial"/>
                <a:ea typeface="Arial"/>
                <a:cs typeface="Arial"/>
                <a:sym typeface="Arial"/>
              </a:rPr>
              <a:t>Gross margin has improved from -30% to </a:t>
            </a:r>
            <a:r>
              <a:rPr lang="nl-NL" sz="1350" b="1">
                <a:solidFill>
                  <a:srgbClr val="595959"/>
                </a:solidFill>
                <a:latin typeface="Arial"/>
                <a:ea typeface="Arial"/>
                <a:cs typeface="Arial"/>
                <a:sym typeface="Arial"/>
              </a:rPr>
              <a:t>+30%</a:t>
            </a:r>
            <a:r>
              <a:rPr lang="nl-NL" sz="1350">
                <a:solidFill>
                  <a:srgbClr val="595959"/>
                </a:solidFill>
                <a:latin typeface="Arial"/>
                <a:ea typeface="Arial"/>
                <a:cs typeface="Arial"/>
                <a:sym typeface="Arial"/>
              </a:rPr>
              <a:t> with a plan in place to take it to breakeven</a:t>
            </a:r>
            <a:endParaRPr sz="1850">
              <a:solidFill>
                <a:srgbClr val="000000"/>
              </a:solidFill>
              <a:latin typeface="Calibri"/>
              <a:ea typeface="Calibri"/>
              <a:cs typeface="Calibri"/>
              <a:sym typeface="Calibri"/>
            </a:endParaRPr>
          </a:p>
        </p:txBody>
      </p:sp>
      <p:sp>
        <p:nvSpPr>
          <p:cNvPr id="255" name="Google Shape;255;p47"/>
          <p:cNvSpPr txBox="1"/>
          <p:nvPr/>
        </p:nvSpPr>
        <p:spPr>
          <a:xfrm>
            <a:off x="5432524" y="4641626"/>
            <a:ext cx="2193600" cy="984770"/>
          </a:xfrm>
          <a:prstGeom prst="rect">
            <a:avLst/>
          </a:prstGeom>
          <a:noFill/>
          <a:ln>
            <a:noFill/>
          </a:ln>
        </p:spPr>
        <p:txBody>
          <a:bodyPr spcFirstLastPara="1" wrap="square" lIns="121863" tIns="121863" rIns="121863" bIns="121863" anchor="t" anchorCtr="0">
            <a:spAutoFit/>
          </a:bodyPr>
          <a:lstStyle/>
          <a:p>
            <a:pPr>
              <a:buClr>
                <a:srgbClr val="28324A"/>
              </a:buClr>
              <a:buSzPts val="3200"/>
            </a:pPr>
            <a:r>
              <a:rPr lang="nl-NL" sz="1600" b="1">
                <a:solidFill>
                  <a:srgbClr val="28324A"/>
                </a:solidFill>
                <a:latin typeface="Arial"/>
                <a:ea typeface="Arial"/>
                <a:cs typeface="Arial"/>
                <a:sym typeface="Arial"/>
              </a:rPr>
              <a:t>Water savings </a:t>
            </a:r>
            <a:endParaRPr sz="1850">
              <a:solidFill>
                <a:srgbClr val="000000"/>
              </a:solidFill>
              <a:latin typeface="Calibri"/>
              <a:ea typeface="Calibri"/>
              <a:cs typeface="Calibri"/>
              <a:sym typeface="Calibri"/>
            </a:endParaRPr>
          </a:p>
          <a:p>
            <a:pPr>
              <a:spcBef>
                <a:spcPts val="550"/>
              </a:spcBef>
              <a:buClr>
                <a:srgbClr val="595959"/>
              </a:buClr>
              <a:buSzPts val="2700"/>
            </a:pPr>
            <a:r>
              <a:rPr lang="nl-NL" sz="1350">
                <a:solidFill>
                  <a:srgbClr val="595959"/>
                </a:solidFill>
                <a:latin typeface="Arial"/>
                <a:ea typeface="Arial"/>
                <a:cs typeface="Arial"/>
                <a:sym typeface="Arial"/>
              </a:rPr>
              <a:t>Save 10,000+ litres of water monthly</a:t>
            </a:r>
            <a:endParaRPr sz="1850" b="1">
              <a:solidFill>
                <a:srgbClr val="000000"/>
              </a:solidFill>
              <a:latin typeface="Calibri"/>
              <a:ea typeface="Calibri"/>
              <a:cs typeface="Calibri"/>
              <a:sym typeface="Calibri"/>
            </a:endParaRPr>
          </a:p>
        </p:txBody>
      </p:sp>
      <p:sp>
        <p:nvSpPr>
          <p:cNvPr id="256" name="Google Shape;256;p47"/>
          <p:cNvSpPr txBox="1"/>
          <p:nvPr/>
        </p:nvSpPr>
        <p:spPr>
          <a:xfrm>
            <a:off x="9402198" y="2080186"/>
            <a:ext cx="2193600" cy="1400268"/>
          </a:xfrm>
          <a:prstGeom prst="rect">
            <a:avLst/>
          </a:prstGeom>
          <a:noFill/>
          <a:ln>
            <a:noFill/>
          </a:ln>
        </p:spPr>
        <p:txBody>
          <a:bodyPr spcFirstLastPara="1" wrap="square" lIns="121863" tIns="121863" rIns="121863" bIns="121863" anchor="t" anchorCtr="0">
            <a:spAutoFit/>
          </a:bodyPr>
          <a:lstStyle/>
          <a:p>
            <a:pPr>
              <a:buClr>
                <a:srgbClr val="28324A"/>
              </a:buClr>
              <a:buSzPts val="3200"/>
            </a:pPr>
            <a:r>
              <a:rPr lang="nl-NL" sz="1600" b="1">
                <a:solidFill>
                  <a:srgbClr val="28324A"/>
                </a:solidFill>
                <a:latin typeface="Arial"/>
                <a:ea typeface="Arial"/>
                <a:cs typeface="Arial"/>
                <a:sym typeface="Arial"/>
              </a:rPr>
              <a:t>Mobile Money</a:t>
            </a:r>
            <a:endParaRPr sz="1850">
              <a:solidFill>
                <a:srgbClr val="000000"/>
              </a:solidFill>
              <a:latin typeface="Calibri"/>
              <a:ea typeface="Calibri"/>
              <a:cs typeface="Calibri"/>
              <a:sym typeface="Calibri"/>
            </a:endParaRPr>
          </a:p>
          <a:p>
            <a:pPr>
              <a:spcBef>
                <a:spcPts val="550"/>
              </a:spcBef>
              <a:buClr>
                <a:srgbClr val="595959"/>
              </a:buClr>
              <a:buSzPts val="2700"/>
            </a:pPr>
            <a:r>
              <a:rPr lang="nl-NL" sz="1350">
                <a:solidFill>
                  <a:srgbClr val="595959"/>
                </a:solidFill>
                <a:latin typeface="Arial"/>
                <a:ea typeface="Arial"/>
                <a:cs typeface="Arial"/>
                <a:sym typeface="Arial"/>
              </a:rPr>
              <a:t>Payment in advance via Mobile Money on mobile phones used by </a:t>
            </a:r>
            <a:r>
              <a:rPr lang="nl-NL" sz="1350" b="1">
                <a:solidFill>
                  <a:srgbClr val="595959"/>
                </a:solidFill>
                <a:latin typeface="Arial"/>
                <a:ea typeface="Arial"/>
                <a:cs typeface="Arial"/>
                <a:sym typeface="Arial"/>
              </a:rPr>
              <a:t>98%+</a:t>
            </a:r>
            <a:r>
              <a:rPr lang="nl-NL" sz="1350">
                <a:solidFill>
                  <a:srgbClr val="595959"/>
                </a:solidFill>
                <a:latin typeface="Arial"/>
                <a:ea typeface="Arial"/>
                <a:cs typeface="Arial"/>
                <a:sym typeface="Arial"/>
              </a:rPr>
              <a:t> of customers.</a:t>
            </a:r>
            <a:endParaRPr sz="1850">
              <a:solidFill>
                <a:srgbClr val="000000"/>
              </a:solidFill>
              <a:highlight>
                <a:srgbClr val="FFFF00"/>
              </a:highlight>
              <a:latin typeface="Calibri"/>
              <a:ea typeface="Calibri"/>
              <a:cs typeface="Calibri"/>
              <a:sym typeface="Calibri"/>
            </a:endParaRPr>
          </a:p>
        </p:txBody>
      </p:sp>
      <p:sp>
        <p:nvSpPr>
          <p:cNvPr id="257" name="Google Shape;257;p47"/>
          <p:cNvSpPr txBox="1"/>
          <p:nvPr/>
        </p:nvSpPr>
        <p:spPr>
          <a:xfrm>
            <a:off x="9402198" y="4698336"/>
            <a:ext cx="2193600" cy="984770"/>
          </a:xfrm>
          <a:prstGeom prst="rect">
            <a:avLst/>
          </a:prstGeom>
          <a:noFill/>
          <a:ln>
            <a:noFill/>
          </a:ln>
        </p:spPr>
        <p:txBody>
          <a:bodyPr spcFirstLastPara="1" wrap="square" lIns="121863" tIns="121863" rIns="121863" bIns="121863" anchor="t" anchorCtr="0">
            <a:spAutoFit/>
          </a:bodyPr>
          <a:lstStyle/>
          <a:p>
            <a:pPr>
              <a:buClr>
                <a:srgbClr val="28324A"/>
              </a:buClr>
              <a:buSzPts val="3200"/>
            </a:pPr>
            <a:r>
              <a:rPr lang="nl-NL" sz="1600" b="1">
                <a:solidFill>
                  <a:srgbClr val="28324A"/>
                </a:solidFill>
                <a:latin typeface="Arial"/>
                <a:ea typeface="Arial"/>
                <a:cs typeface="Arial"/>
                <a:sym typeface="Arial"/>
              </a:rPr>
              <a:t>Technology</a:t>
            </a:r>
            <a:endParaRPr sz="1850">
              <a:solidFill>
                <a:srgbClr val="000000"/>
              </a:solidFill>
              <a:latin typeface="Calibri"/>
              <a:ea typeface="Calibri"/>
              <a:cs typeface="Calibri"/>
              <a:sym typeface="Calibri"/>
            </a:endParaRPr>
          </a:p>
          <a:p>
            <a:pPr>
              <a:spcBef>
                <a:spcPts val="550"/>
              </a:spcBef>
              <a:buClr>
                <a:srgbClr val="595959"/>
              </a:buClr>
              <a:buSzPts val="2700"/>
            </a:pPr>
            <a:r>
              <a:rPr lang="nl-NL" sz="1350">
                <a:solidFill>
                  <a:srgbClr val="595959"/>
                </a:solidFill>
              </a:rPr>
              <a:t>MOSS system used for managing customer data </a:t>
            </a:r>
            <a:endParaRPr sz="1850"/>
          </a:p>
        </p:txBody>
      </p:sp>
      <p:sp>
        <p:nvSpPr>
          <p:cNvPr id="258" name="Google Shape;258;p47"/>
          <p:cNvSpPr txBox="1">
            <a:spLocks noGrp="1"/>
          </p:cNvSpPr>
          <p:nvPr>
            <p:ph type="title"/>
          </p:nvPr>
        </p:nvSpPr>
        <p:spPr>
          <a:xfrm>
            <a:off x="503275" y="59756"/>
            <a:ext cx="9328800" cy="954450"/>
          </a:xfrm>
          <a:prstGeom prst="rect">
            <a:avLst/>
          </a:prstGeom>
          <a:noFill/>
          <a:ln>
            <a:noFill/>
          </a:ln>
        </p:spPr>
        <p:txBody>
          <a:bodyPr spcFirstLastPara="1" vert="horz" wrap="square" lIns="121900" tIns="60938" rIns="121900" bIns="60938" rtlCol="0" anchor="ctr" anchorCtr="0">
            <a:normAutofit/>
          </a:bodyPr>
          <a:lstStyle/>
          <a:p>
            <a:pPr>
              <a:buClr>
                <a:srgbClr val="0070C0"/>
              </a:buClr>
              <a:buSzPts val="8000"/>
            </a:pPr>
            <a:r>
              <a:rPr lang="nl-NL" sz="4000">
                <a:solidFill>
                  <a:srgbClr val="0070C0"/>
                </a:solidFill>
              </a:rPr>
              <a:t>Traction| Achievements so far</a:t>
            </a:r>
            <a:endParaRPr/>
          </a:p>
        </p:txBody>
      </p:sp>
      <p:sp>
        <p:nvSpPr>
          <p:cNvPr id="259" name="Google Shape;259;p47"/>
          <p:cNvSpPr txBox="1">
            <a:spLocks noGrp="1"/>
          </p:cNvSpPr>
          <p:nvPr>
            <p:ph type="sldNum" idx="12"/>
          </p:nvPr>
        </p:nvSpPr>
        <p:spPr>
          <a:xfrm>
            <a:off x="12003204" y="6538402"/>
            <a:ext cx="233250" cy="302850"/>
          </a:xfrm>
          <a:prstGeom prst="rect">
            <a:avLst/>
          </a:prstGeom>
          <a:noFill/>
          <a:ln>
            <a:noFill/>
          </a:ln>
        </p:spPr>
        <p:txBody>
          <a:bodyPr spcFirstLastPara="1" vert="horz" wrap="square" lIns="121900" tIns="60938" rIns="121900" bIns="60938" rtlCol="0" anchor="ctr" anchorCtr="0">
            <a:normAutofit fontScale="55000" lnSpcReduction="20000"/>
          </a:bodyPr>
          <a:lstStyle/>
          <a:p>
            <a:fld id="{00000000-1234-1234-1234-123412341234}" type="slidenum">
              <a:rPr lang="nl-NL"/>
              <a:pPr/>
              <a:t>26</a:t>
            </a:fld>
            <a:endParaRPr/>
          </a:p>
        </p:txBody>
      </p:sp>
      <p:cxnSp>
        <p:nvCxnSpPr>
          <p:cNvPr id="260" name="Google Shape;260;p47"/>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61" name="Google Shape;261;p4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49722" y="4698336"/>
            <a:ext cx="975444" cy="731584"/>
          </a:xfrm>
          <a:prstGeom prst="rect">
            <a:avLst/>
          </a:prstGeom>
          <a:noFill/>
          <a:ln>
            <a:noFill/>
          </a:ln>
        </p:spPr>
      </p:pic>
      <p:pic>
        <p:nvPicPr>
          <p:cNvPr id="262" name="Google Shape;262;p47" descr="Water saving icon simple style Royalty Free Vector Image"/>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311640" y="4589580"/>
            <a:ext cx="895079" cy="840341"/>
          </a:xfrm>
          <a:prstGeom prst="rect">
            <a:avLst/>
          </a:prstGeom>
          <a:solidFill>
            <a:srgbClr val="00B0F0"/>
          </a:solidFill>
          <a:ln w="9525" cap="flat" cmpd="sng">
            <a:solidFill>
              <a:srgbClr val="00B0F0"/>
            </a:solidFill>
            <a:prstDash val="solid"/>
            <a:round/>
            <a:headEnd type="none" w="sm" len="sm"/>
            <a:tailEnd type="none" w="sm" len="sm"/>
          </a:ln>
        </p:spPr>
      </p:pic>
      <p:pic>
        <p:nvPicPr>
          <p:cNvPr id="263" name="Google Shape;263;p4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8"/>
          <p:cNvSpPr txBox="1">
            <a:spLocks noGrp="1"/>
          </p:cNvSpPr>
          <p:nvPr>
            <p:ph type="title"/>
          </p:nvPr>
        </p:nvSpPr>
        <p:spPr>
          <a:xfrm>
            <a:off x="603250" y="156725"/>
            <a:ext cx="10985550" cy="716550"/>
          </a:xfrm>
          <a:prstGeom prst="rect">
            <a:avLst/>
          </a:prstGeom>
          <a:noFill/>
          <a:ln>
            <a:noFill/>
          </a:ln>
        </p:spPr>
        <p:txBody>
          <a:bodyPr spcFirstLastPara="1" vert="horz" wrap="square" lIns="25400" tIns="25400" rIns="25400" bIns="25400" rtlCol="0" anchor="t" anchorCtr="0">
            <a:normAutofit/>
          </a:bodyPr>
          <a:lstStyle/>
          <a:p>
            <a:pPr>
              <a:buSzPts val="8500"/>
            </a:pPr>
            <a:r>
              <a:rPr lang="nl-NL" sz="4000">
                <a:solidFill>
                  <a:srgbClr val="0070C0"/>
                </a:solidFill>
                <a:latin typeface="Calibri"/>
                <a:ea typeface="Calibri"/>
                <a:cs typeface="Calibri"/>
                <a:sym typeface="Calibri"/>
              </a:rPr>
              <a:t>Success factors</a:t>
            </a:r>
            <a:r>
              <a:rPr lang="nl-NL" sz="4250" b="1">
                <a:solidFill>
                  <a:srgbClr val="000000"/>
                </a:solidFill>
                <a:latin typeface="Helvetica Neue"/>
                <a:ea typeface="Helvetica Neue"/>
                <a:cs typeface="Helvetica Neue"/>
                <a:sym typeface="Helvetica Neue"/>
              </a:rPr>
              <a:t> </a:t>
            </a:r>
            <a:endParaRPr/>
          </a:p>
        </p:txBody>
      </p:sp>
      <p:sp>
        <p:nvSpPr>
          <p:cNvPr id="269" name="Google Shape;269;p48"/>
          <p:cNvSpPr txBox="1">
            <a:spLocks noGrp="1"/>
          </p:cNvSpPr>
          <p:nvPr>
            <p:ph type="body" idx="2"/>
          </p:nvPr>
        </p:nvSpPr>
        <p:spPr>
          <a:xfrm>
            <a:off x="603250" y="1501903"/>
            <a:ext cx="10985550" cy="4750350"/>
          </a:xfrm>
          <a:prstGeom prst="rect">
            <a:avLst/>
          </a:prstGeom>
          <a:noFill/>
          <a:ln>
            <a:noFill/>
          </a:ln>
        </p:spPr>
        <p:txBody>
          <a:bodyPr spcFirstLastPara="1" vert="horz" wrap="square" lIns="25400" tIns="25400" rIns="25400" bIns="25400" rtlCol="0" anchor="t" anchorCtr="0">
            <a:normAutofit/>
          </a:bodyPr>
          <a:lstStyle/>
          <a:p>
            <a:pPr marL="0" indent="0">
              <a:spcBef>
                <a:spcPts val="0"/>
              </a:spcBef>
              <a:buSzPts val="5904"/>
              <a:buNone/>
            </a:pPr>
            <a:endParaRPr/>
          </a:p>
          <a:p>
            <a:pPr marL="0" indent="0">
              <a:buSzPts val="5904"/>
              <a:buNone/>
            </a:pPr>
            <a:endParaRPr/>
          </a:p>
          <a:p>
            <a:pPr marL="0" indent="0">
              <a:buSzPts val="5904"/>
              <a:buNone/>
            </a:pPr>
            <a:endParaRPr/>
          </a:p>
          <a:p>
            <a:pPr marL="0" indent="0">
              <a:buSzPts val="5904"/>
              <a:buNone/>
            </a:pPr>
            <a:endParaRPr/>
          </a:p>
        </p:txBody>
      </p:sp>
      <p:sp>
        <p:nvSpPr>
          <p:cNvPr id="270" name="Google Shape;270;p48"/>
          <p:cNvSpPr txBox="1"/>
          <p:nvPr/>
        </p:nvSpPr>
        <p:spPr>
          <a:xfrm>
            <a:off x="829975" y="1403663"/>
            <a:ext cx="5561550" cy="5367750"/>
          </a:xfrm>
          <a:prstGeom prst="rect">
            <a:avLst/>
          </a:prstGeom>
          <a:noFill/>
          <a:ln>
            <a:noFill/>
          </a:ln>
        </p:spPr>
        <p:txBody>
          <a:bodyPr spcFirstLastPara="1" wrap="square" lIns="45713" tIns="22850" rIns="45713" bIns="22850" anchor="ctr" anchorCtr="0">
            <a:noAutofit/>
          </a:bodyPr>
          <a:lstStyle/>
          <a:p>
            <a:pPr marL="228600" indent="-247650">
              <a:lnSpc>
                <a:spcPct val="150000"/>
              </a:lnSpc>
              <a:buClr>
                <a:srgbClr val="000000"/>
              </a:buClr>
              <a:buSzPts val="4200"/>
              <a:buFont typeface="Calibri"/>
              <a:buChar char="★"/>
            </a:pPr>
            <a:r>
              <a:rPr lang="nl-NL" sz="2100">
                <a:solidFill>
                  <a:srgbClr val="000000"/>
                </a:solidFill>
                <a:latin typeface="Calibri"/>
                <a:ea typeface="Calibri"/>
                <a:cs typeface="Calibri"/>
                <a:sym typeface="Calibri"/>
              </a:rPr>
              <a:t>Focus on </a:t>
            </a:r>
            <a:r>
              <a:rPr lang="nl-NL" sz="2100" b="1">
                <a:solidFill>
                  <a:srgbClr val="000000"/>
                </a:solidFill>
                <a:latin typeface="Calibri"/>
                <a:ea typeface="Calibri"/>
                <a:cs typeface="Calibri"/>
                <a:sym typeface="Calibri"/>
              </a:rPr>
              <a:t>innovations</a:t>
            </a:r>
            <a:r>
              <a:rPr lang="nl-NL" sz="2100">
                <a:solidFill>
                  <a:srgbClr val="000000"/>
                </a:solidFill>
                <a:latin typeface="Calibri"/>
                <a:ea typeface="Calibri"/>
                <a:cs typeface="Calibri"/>
                <a:sym typeface="Calibri"/>
              </a:rPr>
              <a:t> </a:t>
            </a:r>
            <a:endParaRPr sz="2100" b="1">
              <a:latin typeface="Calibri"/>
              <a:ea typeface="Calibri"/>
              <a:cs typeface="Calibri"/>
              <a:sym typeface="Calibri"/>
            </a:endParaRPr>
          </a:p>
          <a:p>
            <a:pPr marL="228600" indent="-247650">
              <a:lnSpc>
                <a:spcPct val="150000"/>
              </a:lnSpc>
              <a:buClr>
                <a:srgbClr val="000000"/>
              </a:buClr>
              <a:buSzPts val="4200"/>
              <a:buFont typeface="Tahoma"/>
              <a:buChar char="★"/>
            </a:pPr>
            <a:r>
              <a:rPr lang="nl-NL" sz="2100" b="1">
                <a:latin typeface="Calibri"/>
                <a:ea typeface="Calibri"/>
                <a:cs typeface="Calibri"/>
                <a:sym typeface="Calibri"/>
              </a:rPr>
              <a:t>Focus on finding local solutions</a:t>
            </a:r>
            <a:r>
              <a:rPr lang="nl-NL" sz="2100">
                <a:latin typeface="Calibri"/>
                <a:ea typeface="Calibri"/>
                <a:cs typeface="Calibri"/>
                <a:sym typeface="Calibri"/>
              </a:rPr>
              <a:t> eg. Qualiplast and fiberglass toilet production</a:t>
            </a:r>
            <a:endParaRPr sz="2100">
              <a:latin typeface="Calibri"/>
              <a:ea typeface="Calibri"/>
              <a:cs typeface="Calibri"/>
              <a:sym typeface="Calibri"/>
            </a:endParaRPr>
          </a:p>
          <a:p>
            <a:pPr marL="228600" indent="-247650">
              <a:lnSpc>
                <a:spcPct val="150000"/>
              </a:lnSpc>
              <a:buClr>
                <a:srgbClr val="000000"/>
              </a:buClr>
              <a:buSzPts val="4200"/>
              <a:buFont typeface="Tahoma"/>
              <a:buChar char="★"/>
            </a:pPr>
            <a:r>
              <a:rPr lang="nl-NL" sz="2100" b="1">
                <a:latin typeface="Calibri"/>
                <a:ea typeface="Calibri"/>
                <a:cs typeface="Calibri"/>
                <a:sym typeface="Calibri"/>
              </a:rPr>
              <a:t>Focus on finding cost effective solutions</a:t>
            </a:r>
            <a:r>
              <a:rPr lang="nl-NL" sz="2100">
                <a:latin typeface="Calibri"/>
                <a:ea typeface="Calibri"/>
                <a:cs typeface="Calibri"/>
                <a:sym typeface="Calibri"/>
              </a:rPr>
              <a:t> eg. the use of sawdust as an additive instead of importing chemicals</a:t>
            </a:r>
            <a:endParaRPr sz="2100">
              <a:latin typeface="Calibri"/>
              <a:ea typeface="Calibri"/>
              <a:cs typeface="Calibri"/>
              <a:sym typeface="Calibri"/>
            </a:endParaRPr>
          </a:p>
          <a:p>
            <a:pPr marL="228600" indent="-247650">
              <a:lnSpc>
                <a:spcPct val="150000"/>
              </a:lnSpc>
              <a:buClr>
                <a:srgbClr val="000000"/>
              </a:buClr>
              <a:buSzPts val="4200"/>
              <a:buFont typeface="Tahoma"/>
              <a:buChar char="★"/>
            </a:pPr>
            <a:r>
              <a:rPr lang="nl-NL" sz="2100" b="1">
                <a:latin typeface="Calibri"/>
                <a:ea typeface="Calibri"/>
                <a:cs typeface="Calibri"/>
                <a:sym typeface="Calibri"/>
              </a:rPr>
              <a:t>Partnership with other private organisations</a:t>
            </a:r>
            <a:r>
              <a:rPr lang="nl-NL" sz="2100">
                <a:latin typeface="Calibri"/>
                <a:ea typeface="Calibri"/>
                <a:cs typeface="Calibri"/>
                <a:sym typeface="Calibri"/>
              </a:rPr>
              <a:t> eg. Partnership with Safi Sana to compost our waste </a:t>
            </a:r>
            <a:endParaRPr sz="2100">
              <a:latin typeface="Calibri"/>
              <a:ea typeface="Calibri"/>
              <a:cs typeface="Calibri"/>
              <a:sym typeface="Calibri"/>
            </a:endParaRPr>
          </a:p>
          <a:p>
            <a:pPr marL="228600" indent="-266700">
              <a:lnSpc>
                <a:spcPct val="150000"/>
              </a:lnSpc>
              <a:buClr>
                <a:srgbClr val="000000"/>
              </a:buClr>
              <a:buSzPts val="4800"/>
              <a:buFont typeface="Tahoma"/>
              <a:buChar char="★"/>
            </a:pPr>
            <a:r>
              <a:rPr lang="nl-NL" sz="2100" b="1">
                <a:latin typeface="Calibri"/>
                <a:ea typeface="Calibri"/>
                <a:cs typeface="Calibri"/>
                <a:sym typeface="Calibri"/>
              </a:rPr>
              <a:t>Support from local assemblies</a:t>
            </a:r>
            <a:r>
              <a:rPr lang="nl-NL" sz="2100">
                <a:latin typeface="Calibri"/>
                <a:ea typeface="Calibri"/>
                <a:cs typeface="Calibri"/>
                <a:sym typeface="Calibri"/>
              </a:rPr>
              <a:t> eg. in kind support from KMA such as land and authority</a:t>
            </a:r>
            <a:r>
              <a:rPr lang="nl-NL" sz="2250">
                <a:latin typeface="Calibri"/>
                <a:ea typeface="Calibri"/>
                <a:cs typeface="Calibri"/>
                <a:sym typeface="Calibri"/>
              </a:rPr>
              <a:t> </a:t>
            </a:r>
            <a:endParaRPr sz="1650">
              <a:solidFill>
                <a:srgbClr val="000000"/>
              </a:solidFill>
              <a:latin typeface="Calibri"/>
              <a:ea typeface="Calibri"/>
              <a:cs typeface="Calibri"/>
              <a:sym typeface="Calibri"/>
            </a:endParaRPr>
          </a:p>
        </p:txBody>
      </p:sp>
      <p:pic>
        <p:nvPicPr>
          <p:cNvPr id="271" name="Google Shape;271;p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51638" y="1685782"/>
            <a:ext cx="5143500" cy="3814763"/>
          </a:xfrm>
          <a:prstGeom prst="rect">
            <a:avLst/>
          </a:prstGeom>
          <a:noFill/>
          <a:ln>
            <a:noFill/>
          </a:ln>
        </p:spPr>
      </p:pic>
      <p:cxnSp>
        <p:nvCxnSpPr>
          <p:cNvPr id="272" name="Google Shape;272;p48"/>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73" name="Google Shape;273;p48" descr="Picture 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937284" y="5617853"/>
            <a:ext cx="1254713" cy="1254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9"/>
          <p:cNvSpPr txBox="1">
            <a:spLocks noGrp="1"/>
          </p:cNvSpPr>
          <p:nvPr>
            <p:ph type="title"/>
          </p:nvPr>
        </p:nvSpPr>
        <p:spPr>
          <a:xfrm>
            <a:off x="603225" y="211438"/>
            <a:ext cx="10985550" cy="716550"/>
          </a:xfrm>
          <a:prstGeom prst="rect">
            <a:avLst/>
          </a:prstGeom>
          <a:noFill/>
          <a:ln>
            <a:noFill/>
          </a:ln>
        </p:spPr>
        <p:txBody>
          <a:bodyPr spcFirstLastPara="1" vert="horz" wrap="square" lIns="25400" tIns="25400" rIns="25400" bIns="25400" rtlCol="0" anchor="t" anchorCtr="0">
            <a:normAutofit/>
          </a:bodyPr>
          <a:lstStyle/>
          <a:p>
            <a:pPr>
              <a:buSzPct val="106250"/>
            </a:pPr>
            <a:r>
              <a:rPr lang="nl-NL" sz="4000">
                <a:solidFill>
                  <a:srgbClr val="0070C0"/>
                </a:solidFill>
                <a:latin typeface="Calibri"/>
                <a:ea typeface="Calibri"/>
                <a:cs typeface="Calibri"/>
                <a:sym typeface="Calibri"/>
              </a:rPr>
              <a:t>Challenges </a:t>
            </a:r>
            <a:endParaRPr sz="4000">
              <a:solidFill>
                <a:srgbClr val="0070C0"/>
              </a:solidFill>
              <a:latin typeface="Calibri"/>
              <a:ea typeface="Calibri"/>
              <a:cs typeface="Calibri"/>
              <a:sym typeface="Calibri"/>
            </a:endParaRPr>
          </a:p>
          <a:p>
            <a:pPr>
              <a:buSzPct val="106250"/>
            </a:pPr>
            <a:endParaRPr sz="4000">
              <a:solidFill>
                <a:srgbClr val="0070C0"/>
              </a:solidFill>
              <a:latin typeface="Calibri"/>
              <a:ea typeface="Calibri"/>
              <a:cs typeface="Calibri"/>
              <a:sym typeface="Calibri"/>
            </a:endParaRPr>
          </a:p>
          <a:p>
            <a:pPr>
              <a:buSzPct val="106250"/>
            </a:pPr>
            <a:endParaRPr sz="4000">
              <a:solidFill>
                <a:srgbClr val="0070C0"/>
              </a:solidFill>
              <a:latin typeface="Calibri"/>
              <a:ea typeface="Calibri"/>
              <a:cs typeface="Calibri"/>
              <a:sym typeface="Calibri"/>
            </a:endParaRPr>
          </a:p>
          <a:p>
            <a:pPr>
              <a:buSzPct val="106250"/>
            </a:pPr>
            <a:endParaRPr sz="4000">
              <a:solidFill>
                <a:srgbClr val="0070C0"/>
              </a:solidFill>
              <a:latin typeface="Calibri"/>
              <a:ea typeface="Calibri"/>
              <a:cs typeface="Calibri"/>
              <a:sym typeface="Calibri"/>
            </a:endParaRPr>
          </a:p>
        </p:txBody>
      </p:sp>
      <p:cxnSp>
        <p:nvCxnSpPr>
          <p:cNvPr id="279" name="Google Shape;279;p49"/>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280" name="Google Shape;280;p49" descr="Picture 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37284" y="5617853"/>
            <a:ext cx="1254713" cy="1254725"/>
          </a:xfrm>
          <a:prstGeom prst="rect">
            <a:avLst/>
          </a:prstGeom>
          <a:noFill/>
          <a:ln>
            <a:noFill/>
          </a:ln>
        </p:spPr>
      </p:pic>
      <p:sp>
        <p:nvSpPr>
          <p:cNvPr id="281" name="Google Shape;281;p49"/>
          <p:cNvSpPr txBox="1"/>
          <p:nvPr/>
        </p:nvSpPr>
        <p:spPr>
          <a:xfrm>
            <a:off x="652125" y="1436975"/>
            <a:ext cx="5479350" cy="6923933"/>
          </a:xfrm>
          <a:prstGeom prst="rect">
            <a:avLst/>
          </a:prstGeom>
          <a:noFill/>
          <a:ln>
            <a:noFill/>
          </a:ln>
        </p:spPr>
        <p:txBody>
          <a:bodyPr spcFirstLastPara="1" wrap="square" lIns="45713" tIns="45713" rIns="45713" bIns="45713" anchor="t" anchorCtr="0">
            <a:spAutoFit/>
          </a:bodyPr>
          <a:lstStyle/>
          <a:p>
            <a:pPr marL="228600" indent="-266700">
              <a:lnSpc>
                <a:spcPct val="200000"/>
              </a:lnSpc>
              <a:spcBef>
                <a:spcPts val="2250"/>
              </a:spcBef>
              <a:buClr>
                <a:schemeClr val="dk1"/>
              </a:buClr>
              <a:buSzPts val="4800"/>
              <a:buChar char="★"/>
            </a:pPr>
            <a:r>
              <a:rPr lang="nl-NL" sz="2400">
                <a:solidFill>
                  <a:schemeClr val="dk1"/>
                </a:solidFill>
                <a:latin typeface="Helvetica Neue"/>
                <a:ea typeface="Helvetica Neue"/>
                <a:cs typeface="Helvetica Neue"/>
                <a:sym typeface="Helvetica Neue"/>
              </a:rPr>
              <a:t>Global Economic uncertainties e .g.: Covid 19, Inflation</a:t>
            </a:r>
            <a:endParaRPr sz="2400">
              <a:solidFill>
                <a:schemeClr val="dk1"/>
              </a:solidFill>
              <a:latin typeface="Helvetica Neue"/>
              <a:ea typeface="Helvetica Neue"/>
              <a:cs typeface="Helvetica Neue"/>
              <a:sym typeface="Helvetica Neue"/>
            </a:endParaRPr>
          </a:p>
          <a:p>
            <a:pPr marL="228600" indent="-266700">
              <a:lnSpc>
                <a:spcPct val="200000"/>
              </a:lnSpc>
              <a:buClr>
                <a:schemeClr val="dk1"/>
              </a:buClr>
              <a:buSzPts val="4800"/>
              <a:buChar char="★"/>
            </a:pPr>
            <a:r>
              <a:rPr lang="nl-NL" sz="2400">
                <a:solidFill>
                  <a:schemeClr val="dk1"/>
                </a:solidFill>
                <a:latin typeface="Helvetica Neue"/>
                <a:ea typeface="Helvetica Neue"/>
                <a:cs typeface="Helvetica Neue"/>
                <a:sym typeface="Helvetica Neue"/>
              </a:rPr>
              <a:t>Fundraising to take us to breakeven.</a:t>
            </a:r>
            <a:endParaRPr sz="2400">
              <a:solidFill>
                <a:schemeClr val="dk1"/>
              </a:solidFill>
              <a:latin typeface="Helvetica Neue"/>
              <a:ea typeface="Helvetica Neue"/>
              <a:cs typeface="Helvetica Neue"/>
              <a:sym typeface="Helvetica Neue"/>
            </a:endParaRPr>
          </a:p>
          <a:p>
            <a:pPr marL="228600" indent="-266700">
              <a:lnSpc>
                <a:spcPct val="200000"/>
              </a:lnSpc>
              <a:buClr>
                <a:schemeClr val="dk1"/>
              </a:buClr>
              <a:buSzPts val="4800"/>
              <a:buChar char="★"/>
            </a:pPr>
            <a:r>
              <a:rPr lang="nl-NL" sz="2400">
                <a:solidFill>
                  <a:schemeClr val="dk1"/>
                </a:solidFill>
                <a:latin typeface="Helvetica Neue"/>
                <a:ea typeface="Helvetica Neue"/>
                <a:cs typeface="Helvetica Neue"/>
                <a:sym typeface="Helvetica Neue"/>
              </a:rPr>
              <a:t>Competition, E.g.: The GKMA project </a:t>
            </a:r>
            <a:endParaRPr sz="2400">
              <a:solidFill>
                <a:schemeClr val="dk1"/>
              </a:solidFill>
              <a:latin typeface="Helvetica Neue"/>
              <a:ea typeface="Helvetica Neue"/>
              <a:cs typeface="Helvetica Neue"/>
              <a:sym typeface="Helvetica Neue"/>
            </a:endParaRPr>
          </a:p>
          <a:p>
            <a:pPr marL="228600" indent="-266700">
              <a:lnSpc>
                <a:spcPct val="200000"/>
              </a:lnSpc>
              <a:buClr>
                <a:schemeClr val="dk1"/>
              </a:buClr>
              <a:buSzPts val="4800"/>
              <a:buFont typeface="Helvetica Neue"/>
              <a:buChar char="★"/>
            </a:pPr>
            <a:r>
              <a:rPr lang="nl-NL" sz="2400">
                <a:solidFill>
                  <a:schemeClr val="dk1"/>
                </a:solidFill>
                <a:latin typeface="Helvetica Neue"/>
                <a:ea typeface="Helvetica Neue"/>
                <a:cs typeface="Helvetica Neue"/>
                <a:sym typeface="Helvetica Neue"/>
              </a:rPr>
              <a:t>Key staff turnover</a:t>
            </a:r>
            <a:endParaRPr sz="2400">
              <a:solidFill>
                <a:schemeClr val="dk1"/>
              </a:solidFill>
              <a:latin typeface="Helvetica Neue"/>
              <a:ea typeface="Helvetica Neue"/>
              <a:cs typeface="Helvetica Neue"/>
              <a:sym typeface="Helvetica Neue"/>
            </a:endParaRPr>
          </a:p>
          <a:p>
            <a:pPr marL="228600" indent="-266700">
              <a:lnSpc>
                <a:spcPct val="200000"/>
              </a:lnSpc>
              <a:buClr>
                <a:schemeClr val="dk1"/>
              </a:buClr>
              <a:buSzPts val="4800"/>
              <a:buFont typeface="Helvetica Neue"/>
              <a:buChar char="★"/>
            </a:pPr>
            <a:r>
              <a:rPr lang="nl-NL" sz="2400">
                <a:solidFill>
                  <a:schemeClr val="dk1"/>
                </a:solidFill>
                <a:latin typeface="Helvetica Neue"/>
                <a:ea typeface="Helvetica Neue"/>
                <a:cs typeface="Helvetica Neue"/>
                <a:sym typeface="Helvetica Neue"/>
              </a:rPr>
              <a:t>Affordability </a:t>
            </a:r>
            <a:endParaRPr sz="2400">
              <a:solidFill>
                <a:schemeClr val="dk1"/>
              </a:solidFill>
              <a:latin typeface="Helvetica Neue"/>
              <a:ea typeface="Helvetica Neue"/>
              <a:cs typeface="Helvetica Neue"/>
              <a:sym typeface="Helvetica Neue"/>
            </a:endParaRPr>
          </a:p>
          <a:p>
            <a:pPr marL="228600">
              <a:lnSpc>
                <a:spcPct val="90000"/>
              </a:lnSpc>
              <a:spcBef>
                <a:spcPts val="2250"/>
              </a:spcBef>
            </a:pPr>
            <a:endParaRPr sz="2400">
              <a:solidFill>
                <a:schemeClr val="dk1"/>
              </a:solidFill>
              <a:latin typeface="Helvetica Neue"/>
              <a:ea typeface="Helvetica Neue"/>
              <a:cs typeface="Helvetica Neue"/>
              <a:sym typeface="Helvetica Neue"/>
            </a:endParaRPr>
          </a:p>
        </p:txBody>
      </p:sp>
      <p:pic>
        <p:nvPicPr>
          <p:cNvPr id="282" name="Google Shape;282;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305025" y="1436975"/>
            <a:ext cx="5479351" cy="4356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0"/>
          <p:cNvSpPr txBox="1">
            <a:spLocks noGrp="1"/>
          </p:cNvSpPr>
          <p:nvPr>
            <p:ph type="title"/>
          </p:nvPr>
        </p:nvSpPr>
        <p:spPr>
          <a:xfrm>
            <a:off x="533975" y="136538"/>
            <a:ext cx="7422900" cy="796200"/>
          </a:xfrm>
          <a:prstGeom prst="rect">
            <a:avLst/>
          </a:prstGeom>
          <a:noFill/>
          <a:ln>
            <a:noFill/>
          </a:ln>
        </p:spPr>
        <p:txBody>
          <a:bodyPr spcFirstLastPara="1" vert="horz" wrap="square" lIns="121900" tIns="121900" rIns="121900" bIns="121900" rtlCol="0" anchor="t" anchorCtr="0">
            <a:noAutofit/>
          </a:bodyPr>
          <a:lstStyle/>
          <a:p>
            <a:pPr>
              <a:lnSpc>
                <a:spcPct val="100000"/>
              </a:lnSpc>
            </a:pPr>
            <a:r>
              <a:rPr lang="nl-NL" sz="4000">
                <a:solidFill>
                  <a:srgbClr val="0070C0"/>
                </a:solidFill>
                <a:latin typeface="Calibri"/>
                <a:ea typeface="Calibri"/>
                <a:cs typeface="Calibri"/>
                <a:sym typeface="Calibri"/>
              </a:rPr>
              <a:t>Our Products and Services Mix </a:t>
            </a:r>
            <a:endParaRPr sz="4000">
              <a:solidFill>
                <a:srgbClr val="0070C0"/>
              </a:solidFill>
              <a:latin typeface="Calibri"/>
              <a:ea typeface="Calibri"/>
              <a:cs typeface="Calibri"/>
              <a:sym typeface="Calibri"/>
            </a:endParaRPr>
          </a:p>
        </p:txBody>
      </p:sp>
      <p:sp>
        <p:nvSpPr>
          <p:cNvPr id="288" name="Google Shape;288;p50"/>
          <p:cNvSpPr txBox="1">
            <a:spLocks noGrp="1"/>
          </p:cNvSpPr>
          <p:nvPr>
            <p:ph type="sldNum" idx="12"/>
          </p:nvPr>
        </p:nvSpPr>
        <p:spPr>
          <a:xfrm>
            <a:off x="30124295" y="16580327"/>
            <a:ext cx="1950750" cy="1399650"/>
          </a:xfrm>
          <a:prstGeom prst="rect">
            <a:avLst/>
          </a:prstGeom>
          <a:noFill/>
          <a:ln>
            <a:noFill/>
          </a:ln>
        </p:spPr>
        <p:txBody>
          <a:bodyPr spcFirstLastPara="1" vert="horz" wrap="square" lIns="121900" tIns="121900" rIns="121900" bIns="121900" rtlCol="0" anchor="ctr" anchorCtr="0">
            <a:normAutofit/>
          </a:bodyPr>
          <a:lstStyle/>
          <a:p>
            <a:fld id="{00000000-1234-1234-1234-123412341234}" type="slidenum">
              <a:rPr lang="nl-NL"/>
              <a:pPr/>
              <a:t>29</a:t>
            </a:fld>
            <a:endParaRPr/>
          </a:p>
        </p:txBody>
      </p:sp>
      <p:sp>
        <p:nvSpPr>
          <p:cNvPr id="289" name="Google Shape;289;p50"/>
          <p:cNvSpPr/>
          <p:nvPr/>
        </p:nvSpPr>
        <p:spPr>
          <a:xfrm rot="-2568311">
            <a:off x="4984683" y="3429267"/>
            <a:ext cx="1592477" cy="1589204"/>
          </a:xfrm>
          <a:prstGeom prst="ellipse">
            <a:avLst/>
          </a:prstGeom>
          <a:solidFill>
            <a:srgbClr val="A1C3FA"/>
          </a:solidFill>
          <a:ln>
            <a:noFill/>
          </a:ln>
        </p:spPr>
        <p:txBody>
          <a:bodyPr spcFirstLastPara="1" wrap="square" lIns="121900" tIns="60938" rIns="121900" bIns="60938" anchor="ctr" anchorCtr="0">
            <a:noAutofit/>
          </a:bodyPr>
          <a:lstStyle/>
          <a:p>
            <a:endParaRPr sz="900"/>
          </a:p>
        </p:txBody>
      </p:sp>
      <p:grpSp>
        <p:nvGrpSpPr>
          <p:cNvPr id="290" name="Google Shape;290;p50"/>
          <p:cNvGrpSpPr/>
          <p:nvPr/>
        </p:nvGrpSpPr>
        <p:grpSpPr>
          <a:xfrm>
            <a:off x="2470445" y="2931549"/>
            <a:ext cx="3423744" cy="3083858"/>
            <a:chOff x="1917433" y="1453653"/>
            <a:chExt cx="2742176" cy="2667697"/>
          </a:xfrm>
        </p:grpSpPr>
        <p:sp>
          <p:nvSpPr>
            <p:cNvPr id="291" name="Google Shape;291;p50"/>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endParaRPr sz="900"/>
            </a:p>
          </p:txBody>
        </p:sp>
        <p:sp>
          <p:nvSpPr>
            <p:cNvPr id="292" name="Google Shape;292;p50"/>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endParaRPr sz="900"/>
            </a:p>
          </p:txBody>
        </p:sp>
        <p:sp>
          <p:nvSpPr>
            <p:cNvPr id="293" name="Google Shape;293;p50"/>
            <p:cNvSpPr txBox="1"/>
            <p:nvPr/>
          </p:nvSpPr>
          <p:spPr>
            <a:xfrm rot="-5400000">
              <a:off x="2686908" y="2290153"/>
              <a:ext cx="1496100" cy="563100"/>
            </a:xfrm>
            <a:prstGeom prst="rect">
              <a:avLst/>
            </a:prstGeom>
            <a:noFill/>
            <a:ln>
              <a:noFill/>
            </a:ln>
          </p:spPr>
          <p:txBody>
            <a:bodyPr spcFirstLastPara="1" wrap="square" lIns="121900" tIns="121900" rIns="121900" bIns="121900" anchor="ctr" anchorCtr="0">
              <a:noAutofit/>
            </a:bodyPr>
            <a:lstStyle/>
            <a:p>
              <a:pPr algn="ctr"/>
              <a:r>
                <a:rPr lang="nl-NL" sz="1750" b="1">
                  <a:solidFill>
                    <a:srgbClr val="FFFFFF"/>
                  </a:solidFill>
                  <a:latin typeface="Roboto"/>
                  <a:ea typeface="Roboto"/>
                  <a:cs typeface="Roboto"/>
                  <a:sym typeface="Roboto"/>
                </a:rPr>
                <a:t>Consultancy</a:t>
              </a:r>
              <a:endParaRPr sz="1750" b="1">
                <a:solidFill>
                  <a:srgbClr val="FFFFFF"/>
                </a:solidFill>
                <a:latin typeface="Roboto"/>
                <a:ea typeface="Roboto"/>
                <a:cs typeface="Roboto"/>
                <a:sym typeface="Roboto"/>
              </a:endParaRPr>
            </a:p>
          </p:txBody>
        </p:sp>
      </p:grpSp>
      <p:grpSp>
        <p:nvGrpSpPr>
          <p:cNvPr id="294" name="Google Shape;294;p50"/>
          <p:cNvGrpSpPr/>
          <p:nvPr/>
        </p:nvGrpSpPr>
        <p:grpSpPr>
          <a:xfrm>
            <a:off x="4385692" y="4117829"/>
            <a:ext cx="3332534" cy="3174034"/>
            <a:chOff x="3451411" y="2479847"/>
            <a:chExt cx="2669123" cy="2745704"/>
          </a:xfrm>
        </p:grpSpPr>
        <p:sp>
          <p:nvSpPr>
            <p:cNvPr id="295" name="Google Shape;295;p50"/>
            <p:cNvSpPr/>
            <p:nvPr/>
          </p:nvSpPr>
          <p:spPr>
            <a:xfrm rot="-2700000">
              <a:off x="3709147" y="3080460"/>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endParaRPr sz="900"/>
            </a:p>
          </p:txBody>
        </p:sp>
        <p:sp>
          <p:nvSpPr>
            <p:cNvPr id="296" name="Google Shape;296;p50"/>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endParaRPr sz="900"/>
            </a:p>
          </p:txBody>
        </p:sp>
        <p:sp>
          <p:nvSpPr>
            <p:cNvPr id="297" name="Google Shape;297;p50"/>
            <p:cNvSpPr txBox="1"/>
            <p:nvPr/>
          </p:nvSpPr>
          <p:spPr>
            <a:xfrm>
              <a:off x="3823936" y="3427182"/>
              <a:ext cx="1496100" cy="563100"/>
            </a:xfrm>
            <a:prstGeom prst="rect">
              <a:avLst/>
            </a:prstGeom>
            <a:noFill/>
            <a:ln>
              <a:noFill/>
            </a:ln>
          </p:spPr>
          <p:txBody>
            <a:bodyPr spcFirstLastPara="1" wrap="square" lIns="121900" tIns="121900" rIns="121900" bIns="121900" anchor="ctr" anchorCtr="0">
              <a:noAutofit/>
            </a:bodyPr>
            <a:lstStyle/>
            <a:p>
              <a:pPr algn="ctr"/>
              <a:r>
                <a:rPr lang="nl-NL" sz="1700" b="1">
                  <a:solidFill>
                    <a:srgbClr val="FFFFFF"/>
                  </a:solidFill>
                  <a:latin typeface="Roboto"/>
                  <a:ea typeface="Roboto"/>
                  <a:cs typeface="Roboto"/>
                  <a:sym typeface="Roboto"/>
                </a:rPr>
                <a:t>Credit Financing</a:t>
              </a:r>
              <a:r>
                <a:rPr lang="nl-NL" sz="1700">
                  <a:solidFill>
                    <a:srgbClr val="FFFFFF"/>
                  </a:solidFill>
                  <a:latin typeface="Roboto"/>
                  <a:ea typeface="Roboto"/>
                  <a:cs typeface="Roboto"/>
                  <a:sym typeface="Roboto"/>
                </a:rPr>
                <a:t> </a:t>
              </a:r>
              <a:endParaRPr sz="1700">
                <a:solidFill>
                  <a:srgbClr val="FFFFFF"/>
                </a:solidFill>
                <a:latin typeface="Roboto"/>
                <a:ea typeface="Roboto"/>
                <a:cs typeface="Roboto"/>
                <a:sym typeface="Roboto"/>
              </a:endParaRPr>
            </a:p>
          </p:txBody>
        </p:sp>
      </p:grpSp>
      <p:grpSp>
        <p:nvGrpSpPr>
          <p:cNvPr id="298" name="Google Shape;298;p50"/>
          <p:cNvGrpSpPr/>
          <p:nvPr/>
        </p:nvGrpSpPr>
        <p:grpSpPr>
          <a:xfrm>
            <a:off x="5672096" y="2432619"/>
            <a:ext cx="3427030" cy="3080698"/>
            <a:chOff x="4481729" y="1022053"/>
            <a:chExt cx="2744808" cy="2664963"/>
          </a:xfrm>
        </p:grpSpPr>
        <p:sp>
          <p:nvSpPr>
            <p:cNvPr id="299" name="Google Shape;299;p50"/>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endParaRPr sz="900"/>
            </a:p>
          </p:txBody>
        </p:sp>
        <p:sp>
          <p:nvSpPr>
            <p:cNvPr id="300" name="Google Shape;300;p50"/>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endParaRPr sz="900"/>
            </a:p>
          </p:txBody>
        </p:sp>
        <p:sp>
          <p:nvSpPr>
            <p:cNvPr id="301" name="Google Shape;301;p50"/>
            <p:cNvSpPr txBox="1"/>
            <p:nvPr/>
          </p:nvSpPr>
          <p:spPr>
            <a:xfrm rot="5400000">
              <a:off x="4960966" y="2290154"/>
              <a:ext cx="1496100" cy="563100"/>
            </a:xfrm>
            <a:prstGeom prst="rect">
              <a:avLst/>
            </a:prstGeom>
            <a:noFill/>
            <a:ln>
              <a:noFill/>
            </a:ln>
          </p:spPr>
          <p:txBody>
            <a:bodyPr spcFirstLastPara="1" wrap="square" lIns="121900" tIns="121900" rIns="121900" bIns="121900" anchor="ctr" anchorCtr="0">
              <a:noAutofit/>
            </a:bodyPr>
            <a:lstStyle/>
            <a:p>
              <a:pPr algn="ctr"/>
              <a:r>
                <a:rPr lang="nl-NL" sz="1350">
                  <a:solidFill>
                    <a:srgbClr val="FFFFFF"/>
                  </a:solidFill>
                  <a:latin typeface="Roboto"/>
                  <a:ea typeface="Roboto"/>
                  <a:cs typeface="Roboto"/>
                  <a:sym typeface="Roboto"/>
                </a:rPr>
                <a:t>S</a:t>
              </a:r>
              <a:r>
                <a:rPr lang="nl-NL" sz="1650" b="1">
                  <a:solidFill>
                    <a:srgbClr val="FFFFFF"/>
                  </a:solidFill>
                  <a:latin typeface="Roboto"/>
                  <a:ea typeface="Roboto"/>
                  <a:cs typeface="Roboto"/>
                  <a:sym typeface="Roboto"/>
                </a:rPr>
                <a:t>eptic / Pit Emptying  </a:t>
              </a:r>
              <a:endParaRPr sz="1650" b="1">
                <a:solidFill>
                  <a:srgbClr val="FFFFFF"/>
                </a:solidFill>
                <a:latin typeface="Roboto"/>
                <a:ea typeface="Roboto"/>
                <a:cs typeface="Roboto"/>
                <a:sym typeface="Roboto"/>
              </a:endParaRPr>
            </a:p>
          </p:txBody>
        </p:sp>
      </p:grpSp>
      <p:grpSp>
        <p:nvGrpSpPr>
          <p:cNvPr id="302" name="Google Shape;302;p50"/>
          <p:cNvGrpSpPr/>
          <p:nvPr/>
        </p:nvGrpSpPr>
        <p:grpSpPr>
          <a:xfrm>
            <a:off x="3854759" y="1162476"/>
            <a:ext cx="3314932" cy="3167535"/>
            <a:chOff x="3026172" y="-76686"/>
            <a:chExt cx="2655026" cy="2740082"/>
          </a:xfrm>
        </p:grpSpPr>
        <p:sp>
          <p:nvSpPr>
            <p:cNvPr id="303" name="Google Shape;303;p50"/>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endParaRPr sz="900"/>
            </a:p>
          </p:txBody>
        </p:sp>
        <p:sp>
          <p:nvSpPr>
            <p:cNvPr id="304" name="Google Shape;304;p50"/>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w="9525" cap="flat" cmpd="sng">
              <a:solidFill>
                <a:srgbClr val="FFFFFF"/>
              </a:solidFill>
              <a:prstDash val="solid"/>
              <a:miter lim="8000"/>
              <a:headEnd type="none" w="sm" len="sm"/>
              <a:tailEnd type="none" w="sm" len="sm"/>
            </a:ln>
          </p:spPr>
          <p:txBody>
            <a:bodyPr spcFirstLastPara="1" wrap="square" lIns="121900" tIns="60938" rIns="121900" bIns="60938" anchor="t" anchorCtr="0">
              <a:noAutofit/>
            </a:bodyPr>
            <a:lstStyle/>
            <a:p>
              <a:endParaRPr sz="900"/>
            </a:p>
          </p:txBody>
        </p:sp>
        <p:sp>
          <p:nvSpPr>
            <p:cNvPr id="305" name="Google Shape;305;p50"/>
            <p:cNvSpPr txBox="1"/>
            <p:nvPr/>
          </p:nvSpPr>
          <p:spPr>
            <a:xfrm>
              <a:off x="3823913" y="1153125"/>
              <a:ext cx="1496100" cy="563100"/>
            </a:xfrm>
            <a:prstGeom prst="rect">
              <a:avLst/>
            </a:prstGeom>
            <a:noFill/>
            <a:ln>
              <a:noFill/>
            </a:ln>
          </p:spPr>
          <p:txBody>
            <a:bodyPr spcFirstLastPara="1" wrap="square" lIns="121900" tIns="121900" rIns="121900" bIns="121900" anchor="ctr" anchorCtr="0">
              <a:noAutofit/>
            </a:bodyPr>
            <a:lstStyle/>
            <a:p>
              <a:pPr algn="ctr"/>
              <a:r>
                <a:rPr lang="nl-NL" b="1">
                  <a:solidFill>
                    <a:srgbClr val="FFFFFF"/>
                  </a:solidFill>
                  <a:latin typeface="Roboto"/>
                  <a:ea typeface="Roboto"/>
                  <a:cs typeface="Roboto"/>
                  <a:sym typeface="Roboto"/>
                </a:rPr>
                <a:t>Biodigester </a:t>
              </a:r>
              <a:endParaRPr b="1">
                <a:solidFill>
                  <a:srgbClr val="FFFFFF"/>
                </a:solidFill>
                <a:latin typeface="Roboto"/>
                <a:ea typeface="Roboto"/>
                <a:cs typeface="Roboto"/>
                <a:sym typeface="Roboto"/>
              </a:endParaRPr>
            </a:p>
          </p:txBody>
        </p:sp>
      </p:grpSp>
      <p:sp>
        <p:nvSpPr>
          <p:cNvPr id="306" name="Google Shape;306;p50"/>
          <p:cNvSpPr txBox="1"/>
          <p:nvPr/>
        </p:nvSpPr>
        <p:spPr>
          <a:xfrm>
            <a:off x="5203703" y="3937912"/>
            <a:ext cx="1162950" cy="571950"/>
          </a:xfrm>
          <a:prstGeom prst="rect">
            <a:avLst/>
          </a:prstGeom>
          <a:noFill/>
          <a:ln>
            <a:noFill/>
          </a:ln>
        </p:spPr>
        <p:txBody>
          <a:bodyPr spcFirstLastPara="1" wrap="square" lIns="121900" tIns="121900" rIns="121900" bIns="121900" anchor="t" anchorCtr="0">
            <a:noAutofit/>
          </a:bodyPr>
          <a:lstStyle/>
          <a:p>
            <a:pPr algn="ctr"/>
            <a:r>
              <a:rPr lang="nl-NL" sz="2400" b="1">
                <a:solidFill>
                  <a:schemeClr val="dk2"/>
                </a:solidFill>
              </a:rPr>
              <a:t>CBS</a:t>
            </a:r>
            <a:endParaRPr sz="2400" b="1">
              <a:solidFill>
                <a:schemeClr val="dk2"/>
              </a:solidFill>
            </a:endParaRPr>
          </a:p>
        </p:txBody>
      </p:sp>
      <p:cxnSp>
        <p:nvCxnSpPr>
          <p:cNvPr id="307" name="Google Shape;307;p50"/>
          <p:cNvCxnSpPr/>
          <p:nvPr/>
        </p:nvCxnSpPr>
        <p:spPr>
          <a:xfrm>
            <a:off x="696006" y="1162470"/>
            <a:ext cx="10471950" cy="0"/>
          </a:xfrm>
          <a:prstGeom prst="straightConnector1">
            <a:avLst/>
          </a:prstGeom>
          <a:noFill/>
          <a:ln w="19050" cap="flat" cmpd="sng">
            <a:solidFill>
              <a:srgbClr val="0070C0"/>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3001A-17E5-3525-E020-76EE8771F74C}"/>
              </a:ext>
            </a:extLst>
          </p:cNvPr>
          <p:cNvSpPr>
            <a:spLocks noGrp="1"/>
          </p:cNvSpPr>
          <p:nvPr>
            <p:ph type="title"/>
          </p:nvPr>
        </p:nvSpPr>
        <p:spPr/>
        <p:txBody>
          <a:bodyPr>
            <a:normAutofit/>
          </a:bodyPr>
          <a:lstStyle/>
          <a:p>
            <a:r>
              <a:rPr lang="fr-FR" sz="4400" b="1" dirty="0">
                <a:solidFill>
                  <a:srgbClr val="00B0F0"/>
                </a:solidFill>
              </a:rPr>
              <a:t>HOUSEKEEPING RULES / </a:t>
            </a:r>
            <a:br>
              <a:rPr lang="fr-FR" sz="4400" b="1" dirty="0">
                <a:solidFill>
                  <a:srgbClr val="00B0F0"/>
                </a:solidFill>
              </a:rPr>
            </a:br>
            <a:r>
              <a:rPr lang="fr-FR" sz="4400" b="1" dirty="0">
                <a:solidFill>
                  <a:srgbClr val="00B0F0"/>
                </a:solidFill>
              </a:rPr>
              <a:t>PARTICIPATION ‘HOW TO’</a:t>
            </a:r>
            <a:endParaRPr lang="de-DE" dirty="0"/>
          </a:p>
        </p:txBody>
      </p:sp>
      <p:sp>
        <p:nvSpPr>
          <p:cNvPr id="3" name="Inhaltsplatzhalter 2">
            <a:extLst>
              <a:ext uri="{FF2B5EF4-FFF2-40B4-BE49-F238E27FC236}">
                <a16:creationId xmlns:a16="http://schemas.microsoft.com/office/drawing/2014/main" id="{6AC8EBD0-6DB4-F55C-0EA9-37CDA04971D0}"/>
              </a:ext>
            </a:extLst>
          </p:cNvPr>
          <p:cNvSpPr>
            <a:spLocks noGrp="1"/>
          </p:cNvSpPr>
          <p:nvPr>
            <p:ph idx="1"/>
          </p:nvPr>
        </p:nvSpPr>
        <p:spPr/>
        <p:txBody>
          <a:bodyPr>
            <a:normAutofit fontScale="85000" lnSpcReduction="20000"/>
          </a:bodyPr>
          <a:lstStyle/>
          <a:p>
            <a:pPr marL="457200" indent="-457200" algn="just">
              <a:buFont typeface="Wingdings" panose="05000000000000000000" pitchFamily="2" charset="2"/>
              <a:buChar char="q"/>
            </a:pPr>
            <a:r>
              <a:rPr lang="en-US" sz="2800" b="1" dirty="0"/>
              <a:t>To ask to speak: 1. click on ‘REACTIONS’, 2. click on “RAISE HAND”</a:t>
            </a:r>
          </a:p>
          <a:p>
            <a:pPr algn="just"/>
            <a:endParaRPr lang="en-US" sz="2800" b="1" dirty="0"/>
          </a:p>
          <a:p>
            <a:pPr algn="just"/>
            <a:endParaRPr lang="en-US" sz="2800" b="1" dirty="0"/>
          </a:p>
          <a:p>
            <a:pPr algn="just"/>
            <a:endParaRPr lang="en-US" sz="2800" b="1" dirty="0"/>
          </a:p>
          <a:p>
            <a:pPr marL="457200" indent="-457200" algn="just">
              <a:buFont typeface="Wingdings" panose="05000000000000000000" pitchFamily="2" charset="2"/>
              <a:buChar char="q"/>
            </a:pPr>
            <a:r>
              <a:rPr lang="en-US" sz="2800" b="1" dirty="0"/>
              <a:t>To unmute: click on the microphone</a:t>
            </a:r>
          </a:p>
          <a:p>
            <a:pPr algn="just"/>
            <a:endParaRPr lang="en-US" sz="2800" b="1" dirty="0"/>
          </a:p>
          <a:p>
            <a:pPr marL="457200" indent="-457200" algn="just">
              <a:buFont typeface="Wingdings" panose="05000000000000000000" pitchFamily="2" charset="2"/>
              <a:buChar char="q"/>
            </a:pPr>
            <a:r>
              <a:rPr lang="en-US" sz="2800" b="1" dirty="0"/>
              <a:t>To mute: click again on the microphone</a:t>
            </a:r>
          </a:p>
          <a:p>
            <a:pPr algn="just"/>
            <a:endParaRPr lang="en-US" sz="2800" b="1" dirty="0"/>
          </a:p>
          <a:p>
            <a:pPr marL="457200" indent="-457200" algn="just">
              <a:buFont typeface="Wingdings" panose="05000000000000000000" pitchFamily="2" charset="2"/>
              <a:buChar char="q"/>
            </a:pPr>
            <a:r>
              <a:rPr lang="en-US" sz="2800" b="1" dirty="0"/>
              <a:t>Pour changer de </a:t>
            </a:r>
            <a:r>
              <a:rPr lang="en-US" sz="2800" b="1" dirty="0" err="1"/>
              <a:t>langues</a:t>
            </a:r>
            <a:r>
              <a:rPr lang="en-US" sz="2800" b="1" dirty="0"/>
              <a:t>: </a:t>
            </a:r>
            <a:r>
              <a:rPr lang="en-US" sz="2800" b="1" dirty="0" err="1"/>
              <a:t>cliquer</a:t>
            </a:r>
            <a:r>
              <a:rPr lang="en-US" sz="2800" b="1" dirty="0"/>
              <a:t> sur “</a:t>
            </a:r>
            <a:r>
              <a:rPr lang="en-US" sz="2800" b="1" dirty="0" err="1"/>
              <a:t>interprétation</a:t>
            </a:r>
            <a:r>
              <a:rPr lang="en-US" sz="2800" b="1" dirty="0"/>
              <a:t>”</a:t>
            </a:r>
            <a:r>
              <a:rPr lang="fr-FR" sz="2800" b="1" dirty="0"/>
              <a:t> </a:t>
            </a:r>
          </a:p>
          <a:p>
            <a:pPr algn="just"/>
            <a:endParaRPr lang="fr-FR" sz="2800" b="1" dirty="0"/>
          </a:p>
          <a:p>
            <a:pPr marL="457200" indent="-457200" algn="just">
              <a:buFont typeface="Wingdings" panose="05000000000000000000" pitchFamily="2" charset="2"/>
              <a:buChar char="q"/>
            </a:pPr>
            <a:r>
              <a:rPr lang="fr-FR" sz="2800" b="1" dirty="0"/>
              <a:t>To </a:t>
            </a:r>
            <a:r>
              <a:rPr lang="fr-FR" sz="2800" b="1" dirty="0" err="1"/>
              <a:t>ask</a:t>
            </a:r>
            <a:r>
              <a:rPr lang="fr-FR" sz="2800" b="1" dirty="0"/>
              <a:t> </a:t>
            </a:r>
            <a:r>
              <a:rPr lang="fr-FR" b="1" dirty="0"/>
              <a:t>questions</a:t>
            </a:r>
            <a:r>
              <a:rPr lang="fr-FR" sz="2800" b="1" dirty="0"/>
              <a:t> </a:t>
            </a:r>
            <a:r>
              <a:rPr lang="fr-FR" b="1" dirty="0"/>
              <a:t>in</a:t>
            </a:r>
            <a:r>
              <a:rPr lang="fr-FR" sz="2800" b="1" dirty="0"/>
              <a:t> </a:t>
            </a:r>
            <a:r>
              <a:rPr lang="fr-FR" b="1" dirty="0" err="1"/>
              <a:t>writing</a:t>
            </a:r>
            <a:r>
              <a:rPr lang="fr-FR" sz="2800" b="1" dirty="0"/>
              <a:t>: click on the ‘</a:t>
            </a:r>
            <a:r>
              <a:rPr lang="fr-FR" sz="2800" b="1" dirty="0" err="1"/>
              <a:t>chatbox</a:t>
            </a:r>
            <a:r>
              <a:rPr lang="fr-FR" b="1" dirty="0"/>
              <a:t>’</a:t>
            </a:r>
            <a:endParaRPr lang="fr-FR" sz="2800" b="1" dirty="0"/>
          </a:p>
          <a:p>
            <a:endParaRPr lang="de-DE" dirty="0"/>
          </a:p>
        </p:txBody>
      </p:sp>
      <p:pic>
        <p:nvPicPr>
          <p:cNvPr id="5" name="Image 5">
            <a:extLst>
              <a:ext uri="{FF2B5EF4-FFF2-40B4-BE49-F238E27FC236}">
                <a16:creationId xmlns:a16="http://schemas.microsoft.com/office/drawing/2014/main" id="{EC8DA89F-1E58-D132-EDE7-6E3F20337A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52114" y="2264836"/>
            <a:ext cx="2536372" cy="968828"/>
          </a:xfrm>
          <a:prstGeom prst="rect">
            <a:avLst/>
          </a:prstGeom>
        </p:spPr>
      </p:pic>
      <p:pic>
        <p:nvPicPr>
          <p:cNvPr id="11" name="Image 11">
            <a:extLst>
              <a:ext uri="{FF2B5EF4-FFF2-40B4-BE49-F238E27FC236}">
                <a16:creationId xmlns:a16="http://schemas.microsoft.com/office/drawing/2014/main" id="{C62C0634-2481-96AA-9B02-629CCD28D9C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264786" y="4828118"/>
            <a:ext cx="836950" cy="552875"/>
          </a:xfrm>
          <a:prstGeom prst="rect">
            <a:avLst/>
          </a:prstGeom>
        </p:spPr>
      </p:pic>
      <p:pic>
        <p:nvPicPr>
          <p:cNvPr id="12" name="Image 13">
            <a:extLst>
              <a:ext uri="{FF2B5EF4-FFF2-40B4-BE49-F238E27FC236}">
                <a16:creationId xmlns:a16="http://schemas.microsoft.com/office/drawing/2014/main" id="{4F474E50-C5C4-15C1-66F0-9BAA07BF5CF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267813" y="5635602"/>
            <a:ext cx="838800" cy="541361"/>
          </a:xfrm>
          <a:prstGeom prst="rect">
            <a:avLst/>
          </a:prstGeom>
        </p:spPr>
      </p:pic>
      <p:pic>
        <p:nvPicPr>
          <p:cNvPr id="14" name="Espace réservé pour une image  5" descr="intrerpretation - PowerPoint">
            <a:extLst>
              <a:ext uri="{FF2B5EF4-FFF2-40B4-BE49-F238E27FC236}">
                <a16:creationId xmlns:a16="http://schemas.microsoft.com/office/drawing/2014/main" id="{12C85EBA-424B-051F-5417-E0405E7C54D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71826" y="2858566"/>
            <a:ext cx="2820174" cy="262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5">
            <a:extLst>
              <a:ext uri="{FF2B5EF4-FFF2-40B4-BE49-F238E27FC236}">
                <a16:creationId xmlns:a16="http://schemas.microsoft.com/office/drawing/2014/main" id="{22106478-BCE7-52EC-036A-55D0FA845B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62936" y="3238049"/>
            <a:ext cx="838800" cy="540001"/>
          </a:xfrm>
          <a:prstGeom prst="rect">
            <a:avLst/>
          </a:prstGeom>
        </p:spPr>
      </p:pic>
      <p:pic>
        <p:nvPicPr>
          <p:cNvPr id="18" name="Grafik 17">
            <a:extLst>
              <a:ext uri="{FF2B5EF4-FFF2-40B4-BE49-F238E27FC236}">
                <a16:creationId xmlns:a16="http://schemas.microsoft.com/office/drawing/2014/main" id="{AFA17FA2-812B-6D7A-D442-ECDBE3B0D17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62936" y="4033083"/>
            <a:ext cx="838800" cy="540002"/>
          </a:xfrm>
          <a:prstGeom prst="rect">
            <a:avLst/>
          </a:prstGeom>
        </p:spPr>
      </p:pic>
    </p:spTree>
    <p:extLst>
      <p:ext uri="{BB962C8B-B14F-4D97-AF65-F5344CB8AC3E}">
        <p14:creationId xmlns:p14="http://schemas.microsoft.com/office/powerpoint/2010/main" val="936847205"/>
      </p:ext>
    </p:extLst>
  </p:cSld>
  <p:clrMapOvr>
    <a:masterClrMapping/>
  </p:clrMapOvr>
  <mc:AlternateContent xmlns:mc="http://schemas.openxmlformats.org/markup-compatibility/2006" xmlns:p14="http://schemas.microsoft.com/office/powerpoint/2010/main">
    <mc:Choice Requires="p14">
      <p:transition spd="slow" p14:dur="2000" advTm="32518"/>
    </mc:Choice>
    <mc:Fallback xmlns="">
      <p:transition spd="slow" advTm="3251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1"/>
          <p:cNvSpPr txBox="1">
            <a:spLocks noGrp="1"/>
          </p:cNvSpPr>
          <p:nvPr>
            <p:ph type="title"/>
          </p:nvPr>
        </p:nvSpPr>
        <p:spPr>
          <a:xfrm>
            <a:off x="603225" y="156725"/>
            <a:ext cx="10985550" cy="716550"/>
          </a:xfrm>
          <a:prstGeom prst="rect">
            <a:avLst/>
          </a:prstGeom>
          <a:noFill/>
          <a:ln>
            <a:noFill/>
          </a:ln>
        </p:spPr>
        <p:txBody>
          <a:bodyPr spcFirstLastPara="1" vert="horz" wrap="square" lIns="25400" tIns="25400" rIns="25400" bIns="25400" rtlCol="0" anchor="t" anchorCtr="0">
            <a:normAutofit/>
          </a:bodyPr>
          <a:lstStyle/>
          <a:p>
            <a:pPr>
              <a:buSzPts val="8500"/>
            </a:pPr>
            <a:r>
              <a:rPr lang="nl-NL" sz="4000">
                <a:solidFill>
                  <a:srgbClr val="0070C0"/>
                </a:solidFill>
                <a:latin typeface="Calibri"/>
                <a:ea typeface="Calibri"/>
                <a:cs typeface="Calibri"/>
                <a:sym typeface="Calibri"/>
              </a:rPr>
              <a:t>Lessons learnt</a:t>
            </a:r>
            <a:endParaRPr sz="4000">
              <a:solidFill>
                <a:srgbClr val="0070C0"/>
              </a:solidFill>
              <a:latin typeface="Calibri"/>
              <a:ea typeface="Calibri"/>
              <a:cs typeface="Calibri"/>
              <a:sym typeface="Calibri"/>
            </a:endParaRPr>
          </a:p>
        </p:txBody>
      </p:sp>
      <p:sp>
        <p:nvSpPr>
          <p:cNvPr id="313" name="Google Shape;313;p51"/>
          <p:cNvSpPr txBox="1">
            <a:spLocks noGrp="1"/>
          </p:cNvSpPr>
          <p:nvPr>
            <p:ph type="body" idx="2"/>
          </p:nvPr>
        </p:nvSpPr>
        <p:spPr>
          <a:xfrm>
            <a:off x="603250" y="1417388"/>
            <a:ext cx="5187600" cy="4885500"/>
          </a:xfrm>
          <a:prstGeom prst="rect">
            <a:avLst/>
          </a:prstGeom>
          <a:noFill/>
          <a:ln>
            <a:noFill/>
          </a:ln>
        </p:spPr>
        <p:txBody>
          <a:bodyPr spcFirstLastPara="1" vert="horz" wrap="square" lIns="25400" tIns="25400" rIns="25400" bIns="25400" rtlCol="0" anchor="t" anchorCtr="0">
            <a:normAutofit/>
          </a:bodyPr>
          <a:lstStyle/>
          <a:p>
            <a:pPr indent="-273050">
              <a:spcBef>
                <a:spcPts val="0"/>
              </a:spcBef>
              <a:buClr>
                <a:srgbClr val="28324A"/>
              </a:buClr>
              <a:buSzPts val="5000"/>
              <a:buFont typeface="Calibri"/>
              <a:buChar char="★"/>
            </a:pPr>
            <a:r>
              <a:rPr lang="nl-NL" sz="2500">
                <a:solidFill>
                  <a:srgbClr val="28324A"/>
                </a:solidFill>
                <a:latin typeface="Calibri"/>
                <a:ea typeface="Calibri"/>
                <a:cs typeface="Calibri"/>
                <a:sym typeface="Calibri"/>
              </a:rPr>
              <a:t>One organisation cannot solve all the sanitation problems so </a:t>
            </a:r>
            <a:r>
              <a:rPr lang="nl-NL" sz="2500" b="1">
                <a:solidFill>
                  <a:srgbClr val="28324A"/>
                </a:solidFill>
                <a:latin typeface="Calibri"/>
                <a:ea typeface="Calibri"/>
                <a:cs typeface="Calibri"/>
                <a:sym typeface="Calibri"/>
              </a:rPr>
              <a:t>collaborations</a:t>
            </a:r>
            <a:r>
              <a:rPr lang="nl-NL" sz="2500">
                <a:solidFill>
                  <a:srgbClr val="28324A"/>
                </a:solidFill>
                <a:latin typeface="Calibri"/>
                <a:ea typeface="Calibri"/>
                <a:cs typeface="Calibri"/>
                <a:sym typeface="Calibri"/>
              </a:rPr>
              <a:t> are important </a:t>
            </a:r>
            <a:endParaRPr sz="2500">
              <a:solidFill>
                <a:srgbClr val="28324A"/>
              </a:solidFill>
              <a:latin typeface="Calibri"/>
              <a:ea typeface="Calibri"/>
              <a:cs typeface="Calibri"/>
              <a:sym typeface="Calibri"/>
            </a:endParaRPr>
          </a:p>
          <a:p>
            <a:pPr indent="0">
              <a:spcBef>
                <a:spcPts val="0"/>
              </a:spcBef>
              <a:buNone/>
            </a:pPr>
            <a:endParaRPr sz="2500">
              <a:solidFill>
                <a:srgbClr val="28324A"/>
              </a:solidFill>
              <a:latin typeface="Calibri"/>
              <a:ea typeface="Calibri"/>
              <a:cs typeface="Calibri"/>
              <a:sym typeface="Calibri"/>
            </a:endParaRPr>
          </a:p>
          <a:p>
            <a:pPr indent="-273050">
              <a:spcBef>
                <a:spcPts val="0"/>
              </a:spcBef>
              <a:buClr>
                <a:srgbClr val="28324A"/>
              </a:buClr>
              <a:buSzPts val="5000"/>
              <a:buFont typeface="Calibri"/>
              <a:buChar char="★"/>
            </a:pPr>
            <a:r>
              <a:rPr lang="nl-NL" sz="2500">
                <a:solidFill>
                  <a:srgbClr val="28324A"/>
                </a:solidFill>
                <a:latin typeface="Calibri"/>
                <a:ea typeface="Calibri"/>
                <a:cs typeface="Calibri"/>
                <a:sym typeface="Calibri"/>
              </a:rPr>
              <a:t>Being </a:t>
            </a:r>
            <a:r>
              <a:rPr lang="nl-NL" sz="2500" b="1">
                <a:solidFill>
                  <a:srgbClr val="28324A"/>
                </a:solidFill>
                <a:latin typeface="Calibri"/>
                <a:ea typeface="Calibri"/>
                <a:cs typeface="Calibri"/>
                <a:sym typeface="Calibri"/>
              </a:rPr>
              <a:t>open and flexible</a:t>
            </a:r>
            <a:r>
              <a:rPr lang="nl-NL" sz="2500">
                <a:solidFill>
                  <a:srgbClr val="28324A"/>
                </a:solidFill>
                <a:latin typeface="Calibri"/>
                <a:ea typeface="Calibri"/>
                <a:cs typeface="Calibri"/>
                <a:sym typeface="Calibri"/>
              </a:rPr>
              <a:t> to changing and transforming your organisation to reflect current conditions</a:t>
            </a:r>
            <a:endParaRPr sz="2500">
              <a:solidFill>
                <a:srgbClr val="28324A"/>
              </a:solidFill>
              <a:latin typeface="Calibri"/>
              <a:ea typeface="Calibri"/>
              <a:cs typeface="Calibri"/>
              <a:sym typeface="Calibri"/>
            </a:endParaRPr>
          </a:p>
          <a:p>
            <a:pPr indent="0">
              <a:spcBef>
                <a:spcPts val="0"/>
              </a:spcBef>
              <a:buNone/>
            </a:pPr>
            <a:endParaRPr sz="2500">
              <a:solidFill>
                <a:srgbClr val="28324A"/>
              </a:solidFill>
              <a:latin typeface="Calibri"/>
              <a:ea typeface="Calibri"/>
              <a:cs typeface="Calibri"/>
              <a:sym typeface="Calibri"/>
            </a:endParaRPr>
          </a:p>
          <a:p>
            <a:pPr indent="-273050">
              <a:spcBef>
                <a:spcPts val="0"/>
              </a:spcBef>
              <a:buClr>
                <a:srgbClr val="28324A"/>
              </a:buClr>
              <a:buSzPts val="5000"/>
              <a:buFont typeface="Calibri"/>
              <a:buChar char="★"/>
            </a:pPr>
            <a:r>
              <a:rPr lang="nl-NL" sz="2500">
                <a:solidFill>
                  <a:srgbClr val="28324A"/>
                </a:solidFill>
                <a:latin typeface="Calibri"/>
                <a:ea typeface="Calibri"/>
                <a:cs typeface="Calibri"/>
                <a:sym typeface="Calibri"/>
              </a:rPr>
              <a:t>Government and local assemblies support to create the </a:t>
            </a:r>
            <a:r>
              <a:rPr lang="nl-NL" sz="2500" b="1">
                <a:solidFill>
                  <a:srgbClr val="28324A"/>
                </a:solidFill>
                <a:latin typeface="Calibri"/>
                <a:ea typeface="Calibri"/>
                <a:cs typeface="Calibri"/>
                <a:sym typeface="Calibri"/>
              </a:rPr>
              <a:t>enabling environment</a:t>
            </a:r>
            <a:r>
              <a:rPr lang="nl-NL" sz="2500">
                <a:solidFill>
                  <a:srgbClr val="28324A"/>
                </a:solidFill>
                <a:latin typeface="Calibri"/>
                <a:ea typeface="Calibri"/>
                <a:cs typeface="Calibri"/>
                <a:sym typeface="Calibri"/>
              </a:rPr>
              <a:t> for especially sanitations businesses to thrive is essential</a:t>
            </a:r>
            <a:endParaRPr sz="2500">
              <a:solidFill>
                <a:srgbClr val="28324A"/>
              </a:solidFill>
              <a:latin typeface="Calibri"/>
              <a:ea typeface="Calibri"/>
              <a:cs typeface="Calibri"/>
              <a:sym typeface="Calibri"/>
            </a:endParaRPr>
          </a:p>
        </p:txBody>
      </p:sp>
      <p:pic>
        <p:nvPicPr>
          <p:cNvPr id="314" name="Google Shape;314;p5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85163" y="1332538"/>
            <a:ext cx="5554988" cy="3966200"/>
          </a:xfrm>
          <a:prstGeom prst="rect">
            <a:avLst/>
          </a:prstGeom>
          <a:noFill/>
          <a:ln>
            <a:noFill/>
          </a:ln>
        </p:spPr>
      </p:pic>
      <p:cxnSp>
        <p:nvCxnSpPr>
          <p:cNvPr id="315" name="Google Shape;315;p51"/>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316" name="Google Shape;316;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2"/>
          <p:cNvSpPr txBox="1">
            <a:spLocks noGrp="1"/>
          </p:cNvSpPr>
          <p:nvPr>
            <p:ph type="title"/>
          </p:nvPr>
        </p:nvSpPr>
        <p:spPr>
          <a:xfrm>
            <a:off x="603225" y="297650"/>
            <a:ext cx="10985550" cy="716550"/>
          </a:xfrm>
          <a:prstGeom prst="rect">
            <a:avLst/>
          </a:prstGeom>
          <a:noFill/>
          <a:ln>
            <a:noFill/>
          </a:ln>
        </p:spPr>
        <p:txBody>
          <a:bodyPr spcFirstLastPara="1" vert="horz" wrap="square" lIns="25400" tIns="25400" rIns="25400" bIns="25400" rtlCol="0" anchor="t" anchorCtr="0">
            <a:normAutofit/>
          </a:bodyPr>
          <a:lstStyle/>
          <a:p>
            <a:pPr>
              <a:buSzPts val="8500"/>
            </a:pPr>
            <a:r>
              <a:rPr lang="nl-NL" sz="4000" b="1">
                <a:solidFill>
                  <a:srgbClr val="0070C0"/>
                </a:solidFill>
                <a:latin typeface="Calibri"/>
                <a:ea typeface="Calibri"/>
                <a:cs typeface="Calibri"/>
                <a:sym typeface="Calibri"/>
              </a:rPr>
              <a:t>Summary and conclusions</a:t>
            </a:r>
            <a:endParaRPr b="1"/>
          </a:p>
        </p:txBody>
      </p:sp>
      <p:sp>
        <p:nvSpPr>
          <p:cNvPr id="322" name="Google Shape;322;p52"/>
          <p:cNvSpPr txBox="1">
            <a:spLocks noGrp="1"/>
          </p:cNvSpPr>
          <p:nvPr>
            <p:ph type="body" idx="2"/>
          </p:nvPr>
        </p:nvSpPr>
        <p:spPr>
          <a:xfrm>
            <a:off x="917200" y="1469488"/>
            <a:ext cx="5234700" cy="4778700"/>
          </a:xfrm>
          <a:prstGeom prst="rect">
            <a:avLst/>
          </a:prstGeom>
          <a:noFill/>
          <a:ln>
            <a:noFill/>
          </a:ln>
        </p:spPr>
        <p:txBody>
          <a:bodyPr spcFirstLastPara="1" vert="horz" wrap="square" lIns="25400" tIns="25400" rIns="25400" bIns="25400" rtlCol="0" anchor="t" anchorCtr="0">
            <a:normAutofit/>
          </a:bodyPr>
          <a:lstStyle/>
          <a:p>
            <a:pPr marL="0" indent="0" algn="just">
              <a:spcBef>
                <a:spcPts val="0"/>
              </a:spcBef>
              <a:buSzPts val="5904"/>
              <a:buNone/>
            </a:pPr>
            <a:r>
              <a:rPr lang="nl-NL" sz="2100">
                <a:solidFill>
                  <a:srgbClr val="000000"/>
                </a:solidFill>
                <a:latin typeface="Calibri"/>
                <a:ea typeface="Calibri"/>
                <a:cs typeface="Calibri"/>
                <a:sym typeface="Calibri"/>
              </a:rPr>
              <a:t>Sanitation is an </a:t>
            </a:r>
            <a:r>
              <a:rPr lang="nl-NL" sz="2100" b="1">
                <a:solidFill>
                  <a:srgbClr val="000000"/>
                </a:solidFill>
                <a:latin typeface="Calibri"/>
                <a:ea typeface="Calibri"/>
                <a:cs typeface="Calibri"/>
                <a:sym typeface="Calibri"/>
              </a:rPr>
              <a:t>essential basic human right</a:t>
            </a:r>
            <a:r>
              <a:rPr lang="nl-NL" sz="2100">
                <a:solidFill>
                  <a:srgbClr val="000000"/>
                </a:solidFill>
                <a:latin typeface="Calibri"/>
                <a:ea typeface="Calibri"/>
                <a:cs typeface="Calibri"/>
                <a:sym typeface="Calibri"/>
              </a:rPr>
              <a:t> and everyone deserves a decent place to respond to nature’s call. Hence the need to leave </a:t>
            </a:r>
            <a:r>
              <a:rPr lang="nl-NL" sz="2100" b="1">
                <a:solidFill>
                  <a:srgbClr val="000000"/>
                </a:solidFill>
                <a:latin typeface="Calibri"/>
                <a:ea typeface="Calibri"/>
                <a:cs typeface="Calibri"/>
                <a:sym typeface="Calibri"/>
              </a:rPr>
              <a:t>NO ONE behind</a:t>
            </a:r>
            <a:r>
              <a:rPr lang="nl-NL" sz="2100">
                <a:solidFill>
                  <a:srgbClr val="000000"/>
                </a:solidFill>
                <a:latin typeface="Calibri"/>
                <a:ea typeface="Calibri"/>
                <a:cs typeface="Calibri"/>
                <a:sym typeface="Calibri"/>
              </a:rPr>
              <a:t> in our quest to provide </a:t>
            </a:r>
            <a:r>
              <a:rPr lang="nl-NL" sz="2100" b="1">
                <a:solidFill>
                  <a:srgbClr val="000000"/>
                </a:solidFill>
                <a:latin typeface="Calibri"/>
                <a:ea typeface="Calibri"/>
                <a:cs typeface="Calibri"/>
                <a:sym typeface="Calibri"/>
              </a:rPr>
              <a:t>decent sanitation</a:t>
            </a:r>
            <a:r>
              <a:rPr lang="nl-NL" sz="2100">
                <a:solidFill>
                  <a:srgbClr val="000000"/>
                </a:solidFill>
                <a:latin typeface="Calibri"/>
                <a:ea typeface="Calibri"/>
                <a:cs typeface="Calibri"/>
                <a:sym typeface="Calibri"/>
              </a:rPr>
              <a:t> options. </a:t>
            </a:r>
            <a:endParaRPr sz="2100">
              <a:solidFill>
                <a:srgbClr val="000000"/>
              </a:solidFill>
              <a:latin typeface="Calibri"/>
              <a:ea typeface="Calibri"/>
              <a:cs typeface="Calibri"/>
              <a:sym typeface="Calibri"/>
            </a:endParaRPr>
          </a:p>
          <a:p>
            <a:pPr marL="304800" indent="-117348">
              <a:spcBef>
                <a:spcPts val="0"/>
              </a:spcBef>
              <a:buSzPts val="5904"/>
              <a:buNone/>
            </a:pPr>
            <a:endParaRPr sz="2100">
              <a:solidFill>
                <a:srgbClr val="000000"/>
              </a:solidFill>
              <a:latin typeface="Calibri"/>
              <a:ea typeface="Calibri"/>
              <a:cs typeface="Calibri"/>
              <a:sym typeface="Calibri"/>
            </a:endParaRPr>
          </a:p>
          <a:p>
            <a:pPr marL="0" indent="0">
              <a:spcBef>
                <a:spcPts val="0"/>
              </a:spcBef>
              <a:buSzPts val="5904"/>
              <a:buNone/>
            </a:pPr>
            <a:r>
              <a:rPr lang="nl-NL" sz="2100">
                <a:solidFill>
                  <a:srgbClr val="000000"/>
                </a:solidFill>
                <a:latin typeface="Calibri"/>
                <a:ea typeface="Calibri"/>
                <a:cs typeface="Calibri"/>
                <a:sym typeface="Calibri"/>
              </a:rPr>
              <a:t>It is time to accept that sanitation solutions </a:t>
            </a:r>
            <a:endParaRPr sz="2100">
              <a:solidFill>
                <a:srgbClr val="000000"/>
              </a:solidFill>
              <a:latin typeface="Calibri"/>
              <a:ea typeface="Calibri"/>
              <a:cs typeface="Calibri"/>
              <a:sym typeface="Calibri"/>
            </a:endParaRPr>
          </a:p>
          <a:p>
            <a:pPr indent="-247650">
              <a:spcBef>
                <a:spcPts val="0"/>
              </a:spcBef>
              <a:buClr>
                <a:srgbClr val="000000"/>
              </a:buClr>
              <a:buSzPts val="4200"/>
              <a:buFont typeface="Calibri"/>
              <a:buChar char="★"/>
            </a:pPr>
            <a:r>
              <a:rPr lang="nl-NL" sz="2100">
                <a:solidFill>
                  <a:srgbClr val="000000"/>
                </a:solidFill>
                <a:latin typeface="Calibri"/>
                <a:ea typeface="Calibri"/>
                <a:cs typeface="Calibri"/>
                <a:sym typeface="Calibri"/>
              </a:rPr>
              <a:t>are NOT one size fits all</a:t>
            </a:r>
            <a:endParaRPr sz="2100">
              <a:solidFill>
                <a:srgbClr val="000000"/>
              </a:solidFill>
              <a:latin typeface="Calibri"/>
              <a:ea typeface="Calibri"/>
              <a:cs typeface="Calibri"/>
              <a:sym typeface="Calibri"/>
            </a:endParaRPr>
          </a:p>
          <a:p>
            <a:pPr lvl="2" indent="-203645">
              <a:spcBef>
                <a:spcPts val="0"/>
              </a:spcBef>
              <a:buClr>
                <a:srgbClr val="000000"/>
              </a:buClr>
              <a:buSzPts val="2814"/>
            </a:pPr>
            <a:r>
              <a:rPr lang="nl-NL" sz="1900">
                <a:solidFill>
                  <a:srgbClr val="000000"/>
                </a:solidFill>
                <a:latin typeface="Calibri"/>
                <a:ea typeface="Calibri"/>
                <a:cs typeface="Calibri"/>
                <a:sym typeface="Calibri"/>
              </a:rPr>
              <a:t>Not everyone can have the ideal </a:t>
            </a:r>
            <a:r>
              <a:rPr lang="nl-NL" sz="1900" b="1">
                <a:solidFill>
                  <a:srgbClr val="000000"/>
                </a:solidFill>
                <a:latin typeface="Calibri"/>
                <a:ea typeface="Calibri"/>
                <a:cs typeface="Calibri"/>
                <a:sym typeface="Calibri"/>
              </a:rPr>
              <a:t>flush toilet.</a:t>
            </a:r>
            <a:r>
              <a:rPr lang="nl-NL" sz="1900">
                <a:solidFill>
                  <a:srgbClr val="000000"/>
                </a:solidFill>
                <a:latin typeface="Calibri"/>
                <a:ea typeface="Calibri"/>
                <a:cs typeface="Calibri"/>
                <a:sym typeface="Calibri"/>
              </a:rPr>
              <a:t> </a:t>
            </a:r>
            <a:endParaRPr sz="1900">
              <a:solidFill>
                <a:srgbClr val="000000"/>
              </a:solidFill>
              <a:latin typeface="Calibri"/>
              <a:ea typeface="Calibri"/>
              <a:cs typeface="Calibri"/>
              <a:sym typeface="Calibri"/>
            </a:endParaRPr>
          </a:p>
          <a:p>
            <a:pPr lvl="2" indent="-203645">
              <a:spcBef>
                <a:spcPts val="0"/>
              </a:spcBef>
              <a:buClr>
                <a:srgbClr val="000000"/>
              </a:buClr>
              <a:buSzPts val="2814"/>
            </a:pPr>
            <a:r>
              <a:rPr lang="nl-NL" sz="1900">
                <a:solidFill>
                  <a:srgbClr val="000000"/>
                </a:solidFill>
                <a:latin typeface="Calibri"/>
                <a:ea typeface="Calibri"/>
                <a:cs typeface="Calibri"/>
                <a:sym typeface="Calibri"/>
              </a:rPr>
              <a:t>Not every community can be </a:t>
            </a:r>
            <a:r>
              <a:rPr lang="nl-NL" sz="1900" b="1">
                <a:solidFill>
                  <a:srgbClr val="000000"/>
                </a:solidFill>
                <a:latin typeface="Calibri"/>
                <a:ea typeface="Calibri"/>
                <a:cs typeface="Calibri"/>
                <a:sym typeface="Calibri"/>
              </a:rPr>
              <a:t>sewered</a:t>
            </a:r>
            <a:r>
              <a:rPr lang="nl-NL" sz="1900">
                <a:solidFill>
                  <a:srgbClr val="000000"/>
                </a:solidFill>
                <a:latin typeface="Calibri"/>
                <a:ea typeface="Calibri"/>
                <a:cs typeface="Calibri"/>
                <a:sym typeface="Calibri"/>
              </a:rPr>
              <a:t> </a:t>
            </a:r>
            <a:endParaRPr sz="1900">
              <a:solidFill>
                <a:srgbClr val="000000"/>
              </a:solidFill>
              <a:latin typeface="Calibri"/>
              <a:ea typeface="Calibri"/>
              <a:cs typeface="Calibri"/>
              <a:sym typeface="Calibri"/>
            </a:endParaRPr>
          </a:p>
          <a:p>
            <a:pPr marL="0" indent="0">
              <a:spcBef>
                <a:spcPts val="0"/>
              </a:spcBef>
              <a:buNone/>
            </a:pPr>
            <a:r>
              <a:rPr lang="nl-NL" sz="2100">
                <a:solidFill>
                  <a:srgbClr val="000000"/>
                </a:solidFill>
                <a:latin typeface="Calibri"/>
                <a:ea typeface="Calibri"/>
                <a:cs typeface="Calibri"/>
                <a:sym typeface="Calibri"/>
              </a:rPr>
              <a:t>Hence there is the need for </a:t>
            </a:r>
            <a:r>
              <a:rPr lang="nl-NL" sz="2100" b="1">
                <a:solidFill>
                  <a:srgbClr val="000000"/>
                </a:solidFill>
                <a:latin typeface="Calibri"/>
                <a:ea typeface="Calibri"/>
                <a:cs typeface="Calibri"/>
                <a:sym typeface="Calibri"/>
              </a:rPr>
              <a:t>tailor made local solutions</a:t>
            </a:r>
            <a:r>
              <a:rPr lang="nl-NL" sz="2100">
                <a:solidFill>
                  <a:srgbClr val="000000"/>
                </a:solidFill>
                <a:latin typeface="Calibri"/>
                <a:ea typeface="Calibri"/>
                <a:cs typeface="Calibri"/>
                <a:sym typeface="Calibri"/>
              </a:rPr>
              <a:t> to our sanitation problems. </a:t>
            </a:r>
            <a:endParaRPr sz="2100">
              <a:solidFill>
                <a:srgbClr val="000000"/>
              </a:solidFill>
              <a:latin typeface="Calibri"/>
              <a:ea typeface="Calibri"/>
              <a:cs typeface="Calibri"/>
              <a:sym typeface="Calibri"/>
            </a:endParaRPr>
          </a:p>
          <a:p>
            <a:pPr indent="-247650">
              <a:spcBef>
                <a:spcPts val="0"/>
              </a:spcBef>
              <a:buClr>
                <a:srgbClr val="000000"/>
              </a:buClr>
              <a:buSzPts val="4200"/>
              <a:buFont typeface="Calibri"/>
              <a:buChar char="★"/>
            </a:pPr>
            <a:r>
              <a:rPr lang="nl-NL" sz="2100">
                <a:solidFill>
                  <a:srgbClr val="000000"/>
                </a:solidFill>
                <a:latin typeface="Calibri"/>
                <a:ea typeface="Calibri"/>
                <a:cs typeface="Calibri"/>
                <a:sym typeface="Calibri"/>
              </a:rPr>
              <a:t>are </a:t>
            </a:r>
            <a:r>
              <a:rPr lang="nl-NL" sz="2100" b="1">
                <a:solidFill>
                  <a:srgbClr val="000000"/>
                </a:solidFill>
                <a:latin typeface="Calibri"/>
                <a:ea typeface="Calibri"/>
                <a:cs typeface="Calibri"/>
                <a:sym typeface="Calibri"/>
              </a:rPr>
              <a:t>Innovations</a:t>
            </a:r>
            <a:r>
              <a:rPr lang="nl-NL" sz="2100">
                <a:solidFill>
                  <a:srgbClr val="000000"/>
                </a:solidFill>
                <a:latin typeface="Calibri"/>
                <a:ea typeface="Calibri"/>
                <a:cs typeface="Calibri"/>
                <a:sym typeface="Calibri"/>
              </a:rPr>
              <a:t> driven</a:t>
            </a:r>
            <a:endParaRPr sz="2100">
              <a:solidFill>
                <a:srgbClr val="000000"/>
              </a:solidFill>
              <a:latin typeface="Calibri"/>
              <a:ea typeface="Calibri"/>
              <a:cs typeface="Calibri"/>
              <a:sym typeface="Calibri"/>
            </a:endParaRPr>
          </a:p>
          <a:p>
            <a:pPr indent="-247650">
              <a:spcBef>
                <a:spcPts val="0"/>
              </a:spcBef>
              <a:buClr>
                <a:srgbClr val="000000"/>
              </a:buClr>
              <a:buSzPts val="4200"/>
              <a:buFont typeface="Calibri"/>
              <a:buChar char="★"/>
            </a:pPr>
            <a:r>
              <a:rPr lang="nl-NL" sz="2100">
                <a:solidFill>
                  <a:srgbClr val="000000"/>
                </a:solidFill>
                <a:latin typeface="Calibri"/>
                <a:ea typeface="Calibri"/>
                <a:cs typeface="Calibri"/>
                <a:sym typeface="Calibri"/>
              </a:rPr>
              <a:t>require the </a:t>
            </a:r>
            <a:r>
              <a:rPr lang="nl-NL" sz="2100" b="1">
                <a:solidFill>
                  <a:srgbClr val="000000"/>
                </a:solidFill>
                <a:latin typeface="Calibri"/>
                <a:ea typeface="Calibri"/>
                <a:cs typeface="Calibri"/>
                <a:sym typeface="Calibri"/>
              </a:rPr>
              <a:t>right environment</a:t>
            </a:r>
            <a:r>
              <a:rPr lang="nl-NL" sz="2100">
                <a:solidFill>
                  <a:srgbClr val="000000"/>
                </a:solidFill>
                <a:latin typeface="Calibri"/>
                <a:ea typeface="Calibri"/>
                <a:cs typeface="Calibri"/>
                <a:sym typeface="Calibri"/>
              </a:rPr>
              <a:t> for these innovative solutions to thrive. </a:t>
            </a:r>
            <a:endParaRPr sz="2100">
              <a:solidFill>
                <a:srgbClr val="000000"/>
              </a:solidFill>
              <a:latin typeface="Calibri"/>
              <a:ea typeface="Calibri"/>
              <a:cs typeface="Calibri"/>
              <a:sym typeface="Calibri"/>
            </a:endParaRPr>
          </a:p>
        </p:txBody>
      </p:sp>
      <p:pic>
        <p:nvPicPr>
          <p:cNvPr id="323" name="Google Shape;323;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01063" y="1597163"/>
            <a:ext cx="5781451" cy="4142988"/>
          </a:xfrm>
          <a:prstGeom prst="rect">
            <a:avLst/>
          </a:prstGeom>
          <a:noFill/>
          <a:ln>
            <a:noFill/>
          </a:ln>
        </p:spPr>
      </p:pic>
      <p:cxnSp>
        <p:nvCxnSpPr>
          <p:cNvPr id="324" name="Google Shape;324;p52"/>
          <p:cNvCxnSpPr/>
          <p:nvPr/>
        </p:nvCxnSpPr>
        <p:spPr>
          <a:xfrm>
            <a:off x="652131" y="1014195"/>
            <a:ext cx="10471950" cy="0"/>
          </a:xfrm>
          <a:prstGeom prst="straightConnector1">
            <a:avLst/>
          </a:prstGeom>
          <a:noFill/>
          <a:ln w="19050" cap="flat" cmpd="sng">
            <a:solidFill>
              <a:srgbClr val="0070C0"/>
            </a:solidFill>
            <a:prstDash val="solid"/>
            <a:miter lim="800000"/>
            <a:headEnd type="none" w="sm" len="sm"/>
            <a:tailEnd type="none" w="sm" len="sm"/>
          </a:ln>
        </p:spPr>
      </p:cxnSp>
      <p:pic>
        <p:nvPicPr>
          <p:cNvPr id="325" name="Google Shape;325;p5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53863" y="6004397"/>
            <a:ext cx="639270" cy="83685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9" name="Google Shape;89;p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5989" y="6070862"/>
            <a:ext cx="12192001" cy="792081"/>
          </a:xfrm>
          <a:prstGeom prst="rect">
            <a:avLst/>
          </a:prstGeom>
          <a:noFill/>
          <a:ln>
            <a:noFill/>
          </a:ln>
        </p:spPr>
      </p:pic>
      <p:sp>
        <p:nvSpPr>
          <p:cNvPr id="3" name="Rectangle 2">
            <a:extLst>
              <a:ext uri="{FF2B5EF4-FFF2-40B4-BE49-F238E27FC236}">
                <a16:creationId xmlns:a16="http://schemas.microsoft.com/office/drawing/2014/main" id="{EB31B7EF-00BC-4C8C-AFCD-00D57EBFCC68}"/>
              </a:ext>
            </a:extLst>
          </p:cNvPr>
          <p:cNvSpPr/>
          <p:nvPr/>
        </p:nvSpPr>
        <p:spPr>
          <a:xfrm>
            <a:off x="1237129" y="2363325"/>
            <a:ext cx="8561295" cy="954107"/>
          </a:xfrm>
          <a:prstGeom prst="rect">
            <a:avLst/>
          </a:prstGeom>
        </p:spPr>
        <p:txBody>
          <a:bodyPr wrap="square">
            <a:spAutoFit/>
          </a:bodyPr>
          <a:lstStyle/>
          <a:p>
            <a:pPr algn="ctr" defTabSz="914363">
              <a:buClr>
                <a:srgbClr val="000000"/>
              </a:buClr>
            </a:pPr>
            <a:br>
              <a:rPr lang="en-US" sz="2800" b="1" kern="0" dirty="0">
                <a:solidFill>
                  <a:srgbClr val="002060"/>
                </a:solidFill>
                <a:latin typeface="Times New Roman" panose="02020603050405020304" pitchFamily="18" charset="0"/>
                <a:cs typeface="Times New Roman" panose="02020603050405020304" pitchFamily="18" charset="0"/>
                <a:sym typeface="Arial"/>
              </a:rPr>
            </a:br>
            <a:endParaRPr lang="en-KE" sz="2800" kern="0" dirty="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8DBE59F4-A019-4F89-A568-D9C70A89A01A}"/>
              </a:ext>
            </a:extLst>
          </p:cNvPr>
          <p:cNvSpPr/>
          <p:nvPr/>
        </p:nvSpPr>
        <p:spPr>
          <a:xfrm>
            <a:off x="2309567" y="2102177"/>
            <a:ext cx="6843860" cy="3046988"/>
          </a:xfrm>
          <a:prstGeom prst="rect">
            <a:avLst/>
          </a:prstGeom>
        </p:spPr>
        <p:txBody>
          <a:bodyPr wrap="square">
            <a:spAutoFit/>
          </a:bodyPr>
          <a:lstStyle/>
          <a:p>
            <a:pPr algn="ctr" defTabSz="914363">
              <a:buClr>
                <a:srgbClr val="000000"/>
              </a:buClr>
            </a:pPr>
            <a:endParaRPr lang="en-US" sz="2400" b="1" kern="0" dirty="0">
              <a:solidFill>
                <a:srgbClr val="002060"/>
              </a:solidFill>
              <a:latin typeface="Times New Roman" panose="02020603050405020304" pitchFamily="18" charset="0"/>
              <a:cs typeface="Times New Roman" panose="02020603050405020304" pitchFamily="18" charset="0"/>
              <a:sym typeface="Arial"/>
            </a:endParaRPr>
          </a:p>
          <a:p>
            <a:pPr algn="ctr" defTabSz="914363">
              <a:buClr>
                <a:srgbClr val="000000"/>
              </a:buClr>
            </a:pPr>
            <a:endParaRPr lang="en-US" sz="2400" b="1" kern="0" dirty="0">
              <a:solidFill>
                <a:srgbClr val="002060"/>
              </a:solidFill>
              <a:latin typeface="Times New Roman" panose="02020603050405020304" pitchFamily="18" charset="0"/>
              <a:cs typeface="Times New Roman" panose="02020603050405020304" pitchFamily="18" charset="0"/>
              <a:sym typeface="Arial"/>
            </a:endParaRP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WATER UTILITY ENGAGEMENT IN URBAN SANITATION. </a:t>
            </a: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Jason Ochola</a:t>
            </a: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Kisumu Water &amp; Sanitation Company</a:t>
            </a: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Kenya</a:t>
            </a:r>
          </a:p>
          <a:p>
            <a:pPr algn="ctr" defTabSz="914363">
              <a:buClr>
                <a:srgbClr val="000000"/>
              </a:buClr>
            </a:pPr>
            <a:r>
              <a:rPr lang="en-US" sz="2400" b="1" kern="0" dirty="0">
                <a:solidFill>
                  <a:srgbClr val="002060"/>
                </a:solidFill>
                <a:latin typeface="Times New Roman" panose="02020603050405020304" pitchFamily="18" charset="0"/>
                <a:cs typeface="Times New Roman" panose="02020603050405020304" pitchFamily="18" charset="0"/>
                <a:sym typeface="Arial"/>
              </a:rPr>
              <a:t> 22</a:t>
            </a:r>
            <a:r>
              <a:rPr lang="en-US" sz="2400" b="1" kern="0" baseline="30000" dirty="0">
                <a:solidFill>
                  <a:srgbClr val="002060"/>
                </a:solidFill>
                <a:latin typeface="Times New Roman" panose="02020603050405020304" pitchFamily="18" charset="0"/>
                <a:cs typeface="Times New Roman" panose="02020603050405020304" pitchFamily="18" charset="0"/>
                <a:sym typeface="Arial"/>
              </a:rPr>
              <a:t>nd</a:t>
            </a:r>
            <a:r>
              <a:rPr lang="en-US" sz="2400" b="1" kern="0" dirty="0">
                <a:solidFill>
                  <a:srgbClr val="002060"/>
                </a:solidFill>
                <a:latin typeface="Times New Roman" panose="02020603050405020304" pitchFamily="18" charset="0"/>
                <a:cs typeface="Times New Roman" panose="02020603050405020304" pitchFamily="18" charset="0"/>
                <a:sym typeface="Arial"/>
              </a:rPr>
              <a:t> Nov 2023</a:t>
            </a:r>
          </a:p>
        </p:txBody>
      </p:sp>
      <p:pic>
        <p:nvPicPr>
          <p:cNvPr id="7" name="Picture 6">
            <a:extLst>
              <a:ext uri="{FF2B5EF4-FFF2-40B4-BE49-F238E27FC236}">
                <a16:creationId xmlns:a16="http://schemas.microsoft.com/office/drawing/2014/main" id="{9AD2630F-8069-4255-BEFA-6F97E28E50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3560" y="531591"/>
            <a:ext cx="1827426" cy="225874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txBox="1"/>
          <p:nvPr/>
        </p:nvSpPr>
        <p:spPr>
          <a:xfrm>
            <a:off x="200351" y="476668"/>
            <a:ext cx="7299387" cy="2918920"/>
          </a:xfrm>
          <a:prstGeom prst="rect">
            <a:avLst/>
          </a:prstGeom>
          <a:noFill/>
          <a:ln>
            <a:noFill/>
          </a:ln>
        </p:spPr>
        <p:txBody>
          <a:bodyPr spcFirstLastPara="1" wrap="square" lIns="91425" tIns="91425" rIns="91425" bIns="91425" anchor="b" anchorCtr="0">
            <a:noAutofit/>
          </a:bodyPr>
          <a:lstStyle/>
          <a:p>
            <a:pPr marL="719110" indent="-719110" defTabSz="457182">
              <a:spcBef>
                <a:spcPct val="20000"/>
              </a:spcBef>
              <a:spcAft>
                <a:spcPts val="600"/>
              </a:spcAft>
              <a:buClr>
                <a:srgbClr val="83992A"/>
              </a:buClr>
              <a:buSzPct val="115000"/>
              <a:defRPr/>
            </a:pPr>
            <a:r>
              <a:rPr lang="en-US" sz="2000" b="1" kern="0" dirty="0">
                <a:solidFill>
                  <a:srgbClr val="4472C4"/>
                </a:solidFill>
                <a:latin typeface="Arial"/>
                <a:cs typeface="Arial"/>
                <a:sym typeface="Arial"/>
              </a:rPr>
              <a:t>2001:      </a:t>
            </a:r>
            <a:r>
              <a:rPr lang="en-US" sz="2000" kern="0" dirty="0">
                <a:solidFill>
                  <a:srgbClr val="4472C4"/>
                </a:solidFill>
                <a:latin typeface="Arial"/>
                <a:cs typeface="Arial"/>
                <a:sym typeface="Arial"/>
              </a:rPr>
              <a:t> </a:t>
            </a:r>
            <a:r>
              <a:rPr lang="en-US" sz="2000" kern="0" dirty="0">
                <a:solidFill>
                  <a:srgbClr val="000000"/>
                </a:solidFill>
                <a:latin typeface="Times" panose="02020603050405020304" pitchFamily="18" charset="0"/>
                <a:cs typeface="Arial"/>
                <a:sym typeface="Arial"/>
              </a:rPr>
              <a:t>Founded &amp; registered under CAP 486 of the laws of    Kenya</a:t>
            </a:r>
          </a:p>
          <a:p>
            <a:pPr marL="719110" indent="-719110" defTabSz="457182">
              <a:spcBef>
                <a:spcPct val="20000"/>
              </a:spcBef>
              <a:spcAft>
                <a:spcPts val="600"/>
              </a:spcAft>
              <a:buClr>
                <a:srgbClr val="83992A"/>
              </a:buClr>
              <a:buSzPct val="115000"/>
              <a:tabLst>
                <a:tab pos="719110" algn="l"/>
              </a:tabLst>
              <a:defRPr/>
            </a:pPr>
            <a:r>
              <a:rPr lang="en-US" sz="2000" b="1" kern="0" dirty="0">
                <a:solidFill>
                  <a:srgbClr val="4472C4"/>
                </a:solidFill>
                <a:latin typeface="Times" panose="02020603050405020304" pitchFamily="18" charset="0"/>
                <a:cs typeface="Arial"/>
                <a:sym typeface="Arial"/>
              </a:rPr>
              <a:t>July 2003: </a:t>
            </a:r>
            <a:r>
              <a:rPr lang="en-US" sz="2000" kern="0" dirty="0">
                <a:solidFill>
                  <a:srgbClr val="000000"/>
                </a:solidFill>
                <a:latin typeface="Times" panose="02020603050405020304" pitchFamily="18" charset="0"/>
                <a:cs typeface="Arial"/>
                <a:sym typeface="Arial"/>
              </a:rPr>
              <a:t>Autonomously began operations to provide adequate    clean potable water and collect, treat, and dispose sewerage within Kisumu City</a:t>
            </a:r>
          </a:p>
          <a:p>
            <a:pPr marL="719110" indent="-719110" defTabSz="457182">
              <a:spcBef>
                <a:spcPct val="20000"/>
              </a:spcBef>
              <a:spcAft>
                <a:spcPts val="600"/>
              </a:spcAft>
              <a:buClr>
                <a:srgbClr val="83992A"/>
              </a:buClr>
              <a:buSzPct val="115000"/>
              <a:tabLst>
                <a:tab pos="719110" algn="l"/>
              </a:tabLst>
              <a:defRPr/>
            </a:pPr>
            <a:r>
              <a:rPr lang="en-US" sz="2000" b="1" kern="0" dirty="0">
                <a:solidFill>
                  <a:srgbClr val="4472C4"/>
                </a:solidFill>
                <a:latin typeface="Times" panose="02020603050405020304" pitchFamily="18" charset="0"/>
                <a:cs typeface="Arial"/>
                <a:sym typeface="Calibri"/>
              </a:rPr>
              <a:t>2019</a:t>
            </a:r>
            <a:r>
              <a:rPr lang="en-US" sz="2000" b="1" kern="0" dirty="0">
                <a:solidFill>
                  <a:srgbClr val="000000"/>
                </a:solidFill>
                <a:latin typeface="Times" panose="02020603050405020304" pitchFamily="18" charset="0"/>
                <a:cs typeface="Arial"/>
                <a:sym typeface="Calibri"/>
              </a:rPr>
              <a:t>: </a:t>
            </a:r>
            <a:r>
              <a:rPr lang="en-US" sz="2000" kern="0" dirty="0">
                <a:solidFill>
                  <a:srgbClr val="000000"/>
                </a:solidFill>
                <a:latin typeface="Times" panose="02020603050405020304" pitchFamily="18" charset="0"/>
                <a:cs typeface="Arial"/>
                <a:sym typeface="Calibri"/>
              </a:rPr>
              <a:t>Expanded scope and embraced provision of non sewered sanitation services.</a:t>
            </a:r>
          </a:p>
          <a:p>
            <a:pPr marL="719110" indent="-719110" defTabSz="457182">
              <a:spcBef>
                <a:spcPct val="20000"/>
              </a:spcBef>
              <a:spcAft>
                <a:spcPts val="600"/>
              </a:spcAft>
              <a:buClr>
                <a:srgbClr val="83992A"/>
              </a:buClr>
              <a:buSzPct val="115000"/>
              <a:tabLst>
                <a:tab pos="719110" algn="l"/>
              </a:tabLst>
              <a:defRPr/>
            </a:pPr>
            <a:r>
              <a:rPr lang="en-US" sz="2000" kern="0" dirty="0">
                <a:solidFill>
                  <a:srgbClr val="000000"/>
                </a:solidFill>
                <a:latin typeface="Times" panose="02020603050405020304" pitchFamily="18" charset="0"/>
                <a:cs typeface="Arial"/>
                <a:sym typeface="Calibri"/>
              </a:rPr>
              <a:t>        </a:t>
            </a:r>
            <a:r>
              <a:rPr lang="en-US" sz="2000" b="1" kern="0" dirty="0">
                <a:solidFill>
                  <a:srgbClr val="000000"/>
                </a:solidFill>
                <a:latin typeface="Times" panose="02020603050405020304" pitchFamily="18" charset="0"/>
                <a:cs typeface="Arial"/>
                <a:sym typeface="Calibri"/>
              </a:rPr>
              <a:t>(KISUMU WATER &amp; SANITATION COMPANY LTD)</a:t>
            </a:r>
          </a:p>
        </p:txBody>
      </p:sp>
      <p:sp>
        <p:nvSpPr>
          <p:cNvPr id="5" name="Google Shape;90;p1">
            <a:extLst>
              <a:ext uri="{FF2B5EF4-FFF2-40B4-BE49-F238E27FC236}">
                <a16:creationId xmlns:a16="http://schemas.microsoft.com/office/drawing/2014/main" id="{3B021192-ED8D-4EA7-91D9-A1541432D6A6}"/>
              </a:ext>
            </a:extLst>
          </p:cNvPr>
          <p:cNvSpPr txBox="1"/>
          <p:nvPr/>
        </p:nvSpPr>
        <p:spPr>
          <a:xfrm>
            <a:off x="100175" y="-47522"/>
            <a:ext cx="3261996" cy="499531"/>
          </a:xfrm>
          <a:prstGeom prst="rect">
            <a:avLst/>
          </a:prstGeom>
          <a:noFill/>
          <a:ln>
            <a:noFill/>
          </a:ln>
        </p:spPr>
        <p:txBody>
          <a:bodyPr spcFirstLastPara="1" wrap="square" lIns="91425" tIns="91425" rIns="91425" bIns="91425" anchor="b" anchorCtr="0">
            <a:noAutofit/>
          </a:bodyPr>
          <a:lstStyle/>
          <a:p>
            <a:pPr defTabSz="914363">
              <a:buClr>
                <a:srgbClr val="000000"/>
              </a:buClr>
              <a:defRPr/>
            </a:pPr>
            <a:r>
              <a:rPr lang="en-US" sz="2400" b="1" kern="0" dirty="0">
                <a:solidFill>
                  <a:srgbClr val="000000"/>
                </a:solidFill>
                <a:latin typeface="Times New Roman" panose="02020603050405020304" pitchFamily="18" charset="0"/>
                <a:ea typeface="Calibri"/>
                <a:cs typeface="Times New Roman" panose="02020603050405020304" pitchFamily="18" charset="0"/>
                <a:sym typeface="Calibri"/>
              </a:rPr>
              <a:t>WHO IS KIWASCO?</a:t>
            </a:r>
            <a:endParaRPr sz="2400"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2" name="Rectangle 1">
            <a:extLst>
              <a:ext uri="{FF2B5EF4-FFF2-40B4-BE49-F238E27FC236}">
                <a16:creationId xmlns:a16="http://schemas.microsoft.com/office/drawing/2014/main" id="{EED686D5-7583-43B9-97E2-FC3150D28829}"/>
              </a:ext>
            </a:extLst>
          </p:cNvPr>
          <p:cNvSpPr>
            <a:spLocks noChangeArrowheads="1"/>
          </p:cNvSpPr>
          <p:nvPr/>
        </p:nvSpPr>
        <p:spPr bwMode="auto">
          <a:xfrm>
            <a:off x="8113106" y="311215"/>
            <a:ext cx="3860856" cy="223456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93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363">
              <a:buClr>
                <a:srgbClr val="000000"/>
              </a:buClr>
              <a:defRPr/>
            </a:pPr>
            <a:r>
              <a:rPr lang="en-US" sz="2000" b="1" kern="0" dirty="0">
                <a:solidFill>
                  <a:srgbClr val="000000"/>
                </a:solidFill>
                <a:latin typeface="Times" panose="02020603050405020304" pitchFamily="18" charset="0"/>
                <a:cs typeface="Arial"/>
                <a:sym typeface="Arial"/>
              </a:rPr>
              <a:t>Our Vision</a:t>
            </a:r>
          </a:p>
          <a:p>
            <a:pPr algn="ctr" defTabSz="914363">
              <a:buClr>
                <a:srgbClr val="000000"/>
              </a:buClr>
              <a:defRPr/>
            </a:pPr>
            <a:r>
              <a:rPr lang="en-US" sz="2000" i="1" kern="0" dirty="0">
                <a:solidFill>
                  <a:srgbClr val="000000"/>
                </a:solidFill>
                <a:latin typeface="Times" panose="02020603050405020304" pitchFamily="18" charset="0"/>
                <a:cs typeface="Arial"/>
                <a:sym typeface="Arial"/>
              </a:rPr>
              <a:t>“To be the most admired service provider”</a:t>
            </a:r>
          </a:p>
          <a:p>
            <a:pPr algn="ctr" defTabSz="914363">
              <a:buClr>
                <a:srgbClr val="000000"/>
              </a:buClr>
              <a:defRPr/>
            </a:pPr>
            <a:r>
              <a:rPr lang="en-US" sz="2000" b="1" kern="0" dirty="0">
                <a:solidFill>
                  <a:srgbClr val="000000"/>
                </a:solidFill>
                <a:latin typeface="Times" panose="02020603050405020304" pitchFamily="18" charset="0"/>
                <a:cs typeface="Arial"/>
                <a:sym typeface="Arial"/>
              </a:rPr>
              <a:t>Our Mission</a:t>
            </a:r>
          </a:p>
          <a:p>
            <a:pPr algn="ctr" defTabSz="914363">
              <a:buClr>
                <a:srgbClr val="000000"/>
              </a:buClr>
              <a:defRPr/>
            </a:pPr>
            <a:r>
              <a:rPr lang="en-US" sz="2000" kern="0" dirty="0">
                <a:solidFill>
                  <a:srgbClr val="000000"/>
                </a:solidFill>
                <a:latin typeface="Times" panose="02020603050405020304" pitchFamily="18" charset="0"/>
                <a:cs typeface="Arial"/>
                <a:sym typeface="Arial"/>
              </a:rPr>
              <a:t>“</a:t>
            </a:r>
            <a:r>
              <a:rPr lang="en-US" sz="2000" i="1" kern="0" dirty="0">
                <a:solidFill>
                  <a:srgbClr val="000000"/>
                </a:solidFill>
                <a:latin typeface="Times" panose="02020603050405020304" pitchFamily="18" charset="0"/>
                <a:cs typeface="Arial"/>
                <a:sym typeface="Arial"/>
              </a:rPr>
              <a:t>To provide quality water and sanitation services for improved livelihood</a:t>
            </a:r>
            <a:r>
              <a:rPr lang="en-US" sz="2000" i="1" kern="0" dirty="0">
                <a:solidFill>
                  <a:srgbClr val="000000"/>
                </a:solidFill>
                <a:cs typeface="Arial"/>
                <a:sym typeface="Arial"/>
              </a:rPr>
              <a:t>”</a:t>
            </a:r>
          </a:p>
        </p:txBody>
      </p:sp>
      <p:pic>
        <p:nvPicPr>
          <p:cNvPr id="1026" name="Picture 2" descr="https://kiwasco.co.ke/wp-content/uploads/Core-values.png">
            <a:extLst>
              <a:ext uri="{FF2B5EF4-FFF2-40B4-BE49-F238E27FC236}">
                <a16:creationId xmlns:a16="http://schemas.microsoft.com/office/drawing/2014/main" id="{C5AF0CFD-5574-4947-97EB-E50A03D5AA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 y="28488957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B8BACC-BFB6-4166-ACBB-5BC4D20EF3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02023" y="2724146"/>
            <a:ext cx="3389627" cy="3444475"/>
          </a:xfrm>
          <a:prstGeom prst="rect">
            <a:avLst/>
          </a:prstGeom>
        </p:spPr>
      </p:pic>
      <p:sp>
        <p:nvSpPr>
          <p:cNvPr id="6" name="Rectangle 5">
            <a:extLst>
              <a:ext uri="{FF2B5EF4-FFF2-40B4-BE49-F238E27FC236}">
                <a16:creationId xmlns:a16="http://schemas.microsoft.com/office/drawing/2014/main" id="{5FB25904-A393-468E-9851-38B75481EA4A}"/>
              </a:ext>
            </a:extLst>
          </p:cNvPr>
          <p:cNvSpPr/>
          <p:nvPr/>
        </p:nvSpPr>
        <p:spPr>
          <a:xfrm>
            <a:off x="8048025" y="3510550"/>
            <a:ext cx="553998" cy="1871666"/>
          </a:xfrm>
          <a:prstGeom prst="rect">
            <a:avLst/>
          </a:prstGeom>
        </p:spPr>
        <p:txBody>
          <a:bodyPr vert="vert270" wrap="none">
            <a:spAutoFit/>
          </a:bodyPr>
          <a:lstStyle/>
          <a:p>
            <a:pPr defTabSz="914363">
              <a:buClr>
                <a:srgbClr val="000000"/>
              </a:buClr>
              <a:defRPr/>
            </a:pPr>
            <a:r>
              <a:rPr lang="en-US" sz="2400" b="1" kern="0" dirty="0">
                <a:solidFill>
                  <a:srgbClr val="000000"/>
                </a:solidFill>
                <a:latin typeface="Arial"/>
                <a:cs typeface="Arial"/>
                <a:sym typeface="Arial"/>
              </a:rPr>
              <a:t>Core Values</a:t>
            </a:r>
            <a:endParaRPr lang="en-KE" altLang="en-KE" sz="2400" kern="0" dirty="0">
              <a:solidFill>
                <a:srgbClr val="000000"/>
              </a:solidFill>
              <a:latin typeface="Cabin"/>
              <a:cs typeface="Arial"/>
              <a:sym typeface="Arial"/>
            </a:endParaRPr>
          </a:p>
        </p:txBody>
      </p:sp>
      <p:pic>
        <p:nvPicPr>
          <p:cNvPr id="10" name="Picture 9">
            <a:extLst>
              <a:ext uri="{FF2B5EF4-FFF2-40B4-BE49-F238E27FC236}">
                <a16:creationId xmlns:a16="http://schemas.microsoft.com/office/drawing/2014/main" id="{65956621-30E0-4D78-94D2-92ACBEA4E8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12" y="5916384"/>
            <a:ext cx="501509" cy="862138"/>
          </a:xfrm>
          <a:prstGeom prst="rect">
            <a:avLst/>
          </a:prstGeom>
        </p:spPr>
      </p:pic>
      <p:sp>
        <p:nvSpPr>
          <p:cNvPr id="11" name="TextBox 10">
            <a:extLst>
              <a:ext uri="{FF2B5EF4-FFF2-40B4-BE49-F238E27FC236}">
                <a16:creationId xmlns:a16="http://schemas.microsoft.com/office/drawing/2014/main" id="{C79ACA68-E768-4EDD-BC30-D2EF8E5200AE}"/>
              </a:ext>
            </a:extLst>
          </p:cNvPr>
          <p:cNvSpPr txBox="1"/>
          <p:nvPr/>
        </p:nvSpPr>
        <p:spPr>
          <a:xfrm>
            <a:off x="10713578" y="6357391"/>
            <a:ext cx="1478423" cy="492443"/>
          </a:xfrm>
          <a:prstGeom prst="rect">
            <a:avLst/>
          </a:prstGeom>
          <a:noFill/>
        </p:spPr>
        <p:txBody>
          <a:bodyPr wrap="square" rtlCol="0">
            <a:spAutoFit/>
          </a:bodyPr>
          <a:lstStyle/>
          <a:p>
            <a:pPr defTabSz="914363">
              <a:buClr>
                <a:srgbClr val="000000"/>
              </a:buClr>
              <a:defRPr/>
            </a:pPr>
            <a:r>
              <a:rPr lang="en-US" sz="2600" b="1" kern="0" dirty="0">
                <a:solidFill>
                  <a:srgbClr val="5B9BD5"/>
                </a:solidFill>
                <a:latin typeface="French Script MT" panose="03020402040607040605" pitchFamily="66" charset="0"/>
                <a:cs typeface="Arial"/>
                <a:sym typeface="Arial"/>
              </a:rPr>
              <a:t>Refresh </a:t>
            </a:r>
            <a:r>
              <a:rPr lang="en-US" sz="2600" b="1" kern="0" dirty="0">
                <a:solidFill>
                  <a:srgbClr val="00B050"/>
                </a:solidFill>
                <a:latin typeface="French Script MT" panose="03020402040607040605" pitchFamily="66" charset="0"/>
                <a:cs typeface="Arial"/>
                <a:sym typeface="Arial"/>
              </a:rPr>
              <a:t>Life</a:t>
            </a:r>
            <a:endParaRPr lang="en-KE" sz="2600" b="1" kern="0" dirty="0">
              <a:solidFill>
                <a:srgbClr val="00B050"/>
              </a:solidFill>
              <a:latin typeface="French Script MT" panose="03020402040607040605" pitchFamily="66" charset="0"/>
              <a:cs typeface="Arial"/>
              <a:sym typeface="Arial"/>
            </a:endParaRPr>
          </a:p>
        </p:txBody>
      </p:sp>
      <p:cxnSp>
        <p:nvCxnSpPr>
          <p:cNvPr id="8" name="Straight Connector 7">
            <a:extLst>
              <a:ext uri="{FF2B5EF4-FFF2-40B4-BE49-F238E27FC236}">
                <a16:creationId xmlns:a16="http://schemas.microsoft.com/office/drawing/2014/main" id="{F7959E40-507E-424F-82C8-DF1E57A75673}"/>
              </a:ext>
            </a:extLst>
          </p:cNvPr>
          <p:cNvCxnSpPr/>
          <p:nvPr/>
        </p:nvCxnSpPr>
        <p:spPr>
          <a:xfrm>
            <a:off x="7839854" y="118802"/>
            <a:ext cx="0" cy="5839149"/>
          </a:xfrm>
          <a:prstGeom prst="line">
            <a:avLst/>
          </a:prstGeom>
          <a:ln w="28575">
            <a:solidFill>
              <a:srgbClr val="00B050"/>
            </a:solidFill>
          </a:ln>
        </p:spPr>
        <p:style>
          <a:lnRef idx="1">
            <a:schemeClr val="accent2"/>
          </a:lnRef>
          <a:fillRef idx="0">
            <a:schemeClr val="accent2"/>
          </a:fillRef>
          <a:effectRef idx="0">
            <a:schemeClr val="accent2"/>
          </a:effectRef>
          <a:fontRef idx="minor">
            <a:schemeClr val="tx1"/>
          </a:fontRef>
        </p:style>
      </p:cxnSp>
      <p:grpSp>
        <p:nvGrpSpPr>
          <p:cNvPr id="29" name="Group 28">
            <a:extLst>
              <a:ext uri="{FF2B5EF4-FFF2-40B4-BE49-F238E27FC236}">
                <a16:creationId xmlns:a16="http://schemas.microsoft.com/office/drawing/2014/main" id="{6F5F6842-146A-416A-94DB-46D0ACA09BB8}"/>
              </a:ext>
            </a:extLst>
          </p:cNvPr>
          <p:cNvGrpSpPr/>
          <p:nvPr/>
        </p:nvGrpSpPr>
        <p:grpSpPr>
          <a:xfrm>
            <a:off x="3485429" y="3791782"/>
            <a:ext cx="4100609" cy="2133770"/>
            <a:chOff x="3676389" y="2585520"/>
            <a:chExt cx="4358152" cy="1493883"/>
          </a:xfrm>
          <a:noFill/>
        </p:grpSpPr>
        <p:sp>
          <p:nvSpPr>
            <p:cNvPr id="31" name="Google Shape;90;p1">
              <a:extLst>
                <a:ext uri="{FF2B5EF4-FFF2-40B4-BE49-F238E27FC236}">
                  <a16:creationId xmlns:a16="http://schemas.microsoft.com/office/drawing/2014/main" id="{4DF8506A-C0A2-44C2-B3C3-440CC39A5615}"/>
                </a:ext>
              </a:extLst>
            </p:cNvPr>
            <p:cNvSpPr txBox="1"/>
            <p:nvPr/>
          </p:nvSpPr>
          <p:spPr>
            <a:xfrm>
              <a:off x="3897633" y="2585520"/>
              <a:ext cx="4136908" cy="1493883"/>
            </a:xfrm>
            <a:prstGeom prst="rect">
              <a:avLst/>
            </a:prstGeom>
            <a:grpFill/>
            <a:ln>
              <a:noFill/>
            </a:ln>
          </p:spPr>
          <p:txBody>
            <a:bodyPr spcFirstLastPara="1" wrap="square" lIns="91425" tIns="91425" rIns="91425" bIns="91425" anchor="b" anchorCtr="0">
              <a:noAutofit/>
            </a:bodyPr>
            <a:lstStyle/>
            <a:p>
              <a:pPr marL="719110" indent="-719110" defTabSz="457182">
                <a:spcBef>
                  <a:spcPct val="20000"/>
                </a:spcBef>
                <a:spcAft>
                  <a:spcPts val="600"/>
                </a:spcAft>
                <a:buClr>
                  <a:srgbClr val="83992A"/>
                </a:buClr>
                <a:buSzPct val="115000"/>
                <a:tabLst>
                  <a:tab pos="719110" algn="l"/>
                </a:tabLst>
                <a:defRPr/>
              </a:pPr>
              <a:endParaRPr lang="en-US" b="1" kern="0" dirty="0">
                <a:solidFill>
                  <a:srgbClr val="000000"/>
                </a:solidFill>
                <a:latin typeface="Arial"/>
                <a:cs typeface="Arial"/>
                <a:sym typeface="Calibri"/>
              </a:endParaRPr>
            </a:p>
          </p:txBody>
        </p:sp>
        <p:cxnSp>
          <p:nvCxnSpPr>
            <p:cNvPr id="32" name="Straight Connector 31">
              <a:extLst>
                <a:ext uri="{FF2B5EF4-FFF2-40B4-BE49-F238E27FC236}">
                  <a16:creationId xmlns:a16="http://schemas.microsoft.com/office/drawing/2014/main" id="{FA20A382-FC21-4C9C-B1B3-ABE9BA3D80E3}"/>
                </a:ext>
              </a:extLst>
            </p:cNvPr>
            <p:cNvCxnSpPr>
              <a:cxnSpLocks/>
            </p:cNvCxnSpPr>
            <p:nvPr/>
          </p:nvCxnSpPr>
          <p:spPr>
            <a:xfrm>
              <a:off x="3676389" y="2795341"/>
              <a:ext cx="0" cy="1258790"/>
            </a:xfrm>
            <a:prstGeom prst="line">
              <a:avLst/>
            </a:prstGeom>
            <a:grpFill/>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85907228-0F2B-40BC-B756-77BF0B851E32}"/>
              </a:ext>
            </a:extLst>
          </p:cNvPr>
          <p:cNvSpPr/>
          <p:nvPr/>
        </p:nvSpPr>
        <p:spPr>
          <a:xfrm>
            <a:off x="128408" y="4215871"/>
            <a:ext cx="2937905" cy="2662267"/>
          </a:xfrm>
          <a:prstGeom prst="rect">
            <a:avLst/>
          </a:prstGeom>
        </p:spPr>
        <p:txBody>
          <a:bodyPr wrap="square">
            <a:spAutoFit/>
          </a:bodyPr>
          <a:lstStyle/>
          <a:p>
            <a:pPr marL="683973" indent="-683973" defTabSz="457182">
              <a:spcBef>
                <a:spcPct val="20000"/>
              </a:spcBef>
              <a:spcAft>
                <a:spcPts val="600"/>
              </a:spcAft>
              <a:buClr>
                <a:srgbClr val="83992A"/>
              </a:buClr>
              <a:buSzPct val="115000"/>
              <a:buFont typeface="Arial" panose="020B0604020202020204" pitchFamily="34" charset="0"/>
              <a:buChar char="•"/>
              <a:defRPr/>
            </a:pPr>
            <a:r>
              <a:rPr lang="en-US" sz="2000" kern="0" dirty="0">
                <a:solidFill>
                  <a:srgbClr val="000000"/>
                </a:solidFill>
                <a:latin typeface="Times" panose="02020603050405020304" pitchFamily="18" charset="0"/>
                <a:cs typeface="Arial"/>
                <a:sym typeface="Arial"/>
              </a:rPr>
              <a:t>2 Water Treatment Plants(80,000M³)</a:t>
            </a:r>
          </a:p>
          <a:p>
            <a:pPr marL="719110" indent="-719110" defTabSz="457182">
              <a:spcBef>
                <a:spcPct val="20000"/>
              </a:spcBef>
              <a:spcAft>
                <a:spcPts val="600"/>
              </a:spcAft>
              <a:buClr>
                <a:srgbClr val="83992A"/>
              </a:buClr>
              <a:buSzPct val="115000"/>
              <a:buFont typeface="Arial" panose="020B0604020202020204" pitchFamily="34" charset="0"/>
              <a:buChar char="•"/>
              <a:tabLst>
                <a:tab pos="719110" algn="l"/>
              </a:tabLst>
              <a:defRPr/>
            </a:pPr>
            <a:r>
              <a:rPr lang="en-US" sz="2000" kern="0" dirty="0">
                <a:solidFill>
                  <a:srgbClr val="000000"/>
                </a:solidFill>
                <a:latin typeface="Times" panose="02020603050405020304" pitchFamily="18" charset="0"/>
                <a:cs typeface="Arial"/>
                <a:sym typeface="Arial"/>
              </a:rPr>
              <a:t>2 Sewerage (18,000M³) Treatment plants </a:t>
            </a:r>
          </a:p>
          <a:p>
            <a:pPr defTabSz="457182">
              <a:spcBef>
                <a:spcPct val="20000"/>
              </a:spcBef>
              <a:spcAft>
                <a:spcPts val="600"/>
              </a:spcAft>
              <a:buClr>
                <a:srgbClr val="83992A"/>
              </a:buClr>
              <a:buSzPct val="115000"/>
              <a:tabLst>
                <a:tab pos="719110" algn="l"/>
              </a:tabLst>
              <a:defRPr/>
            </a:pPr>
            <a:endParaRPr lang="en-US" sz="2000" kern="0" dirty="0">
              <a:solidFill>
                <a:srgbClr val="000000"/>
              </a:solidFill>
              <a:latin typeface="Times" panose="02020603050405020304" pitchFamily="18" charset="0"/>
              <a:cs typeface="Arial"/>
              <a:sym typeface="Arial"/>
            </a:endParaRPr>
          </a:p>
          <a:p>
            <a:pPr marL="683973" indent="-683973" defTabSz="457182">
              <a:spcBef>
                <a:spcPct val="20000"/>
              </a:spcBef>
              <a:spcAft>
                <a:spcPts val="600"/>
              </a:spcAft>
              <a:buClr>
                <a:srgbClr val="83992A"/>
              </a:buClr>
              <a:buSzPct val="115000"/>
              <a:defRPr/>
            </a:pPr>
            <a:r>
              <a:rPr lang="en-US" sz="2000" b="1" kern="0" dirty="0">
                <a:solidFill>
                  <a:srgbClr val="000000"/>
                </a:solidFill>
                <a:latin typeface="Times" panose="02020603050405020304" pitchFamily="18" charset="0"/>
                <a:cs typeface="Arial"/>
                <a:sym typeface="Arial"/>
              </a:rPr>
              <a:t> </a:t>
            </a:r>
          </a:p>
        </p:txBody>
      </p:sp>
      <p:sp>
        <p:nvSpPr>
          <p:cNvPr id="12" name="Rectangle 11">
            <a:extLst>
              <a:ext uri="{FF2B5EF4-FFF2-40B4-BE49-F238E27FC236}">
                <a16:creationId xmlns:a16="http://schemas.microsoft.com/office/drawing/2014/main" id="{E5F166AB-7D0E-4A98-9D26-72D61B034D75}"/>
              </a:ext>
            </a:extLst>
          </p:cNvPr>
          <p:cNvSpPr/>
          <p:nvPr/>
        </p:nvSpPr>
        <p:spPr>
          <a:xfrm>
            <a:off x="3420348" y="3294274"/>
            <a:ext cx="3892440" cy="3416320"/>
          </a:xfrm>
          <a:prstGeom prst="rect">
            <a:avLst/>
          </a:prstGeom>
        </p:spPr>
        <p:txBody>
          <a:bodyPr wrap="square">
            <a:spAutoFit/>
          </a:bodyPr>
          <a:lstStyle/>
          <a:p>
            <a:pPr marL="342886" indent="-342886" algn="just" defTabSz="457182">
              <a:spcBef>
                <a:spcPct val="20000"/>
              </a:spcBef>
              <a:spcAft>
                <a:spcPts val="600"/>
              </a:spcAft>
              <a:buClr>
                <a:srgbClr val="83992A"/>
              </a:buClr>
              <a:buSzPct val="115000"/>
              <a:buFont typeface="Arial" panose="020B0604020202020204" pitchFamily="34" charset="0"/>
              <a:buChar char="•"/>
            </a:pPr>
            <a:r>
              <a:rPr lang="en-GB" sz="2000" dirty="0">
                <a:solidFill>
                  <a:srgbClr val="000000"/>
                </a:solidFill>
                <a:latin typeface="Times New Roman" panose="02020603050405020304" pitchFamily="18" charset="0"/>
                <a:cs typeface="Times New Roman" panose="02020603050405020304" pitchFamily="18" charset="0"/>
                <a:sym typeface="Arial"/>
              </a:rPr>
              <a:t>City population - approximately 600,000</a:t>
            </a:r>
          </a:p>
          <a:p>
            <a:pPr marL="342886" indent="-342886" algn="just" defTabSz="457182">
              <a:spcBef>
                <a:spcPct val="20000"/>
              </a:spcBef>
              <a:spcAft>
                <a:spcPts val="600"/>
              </a:spcAft>
              <a:buClr>
                <a:srgbClr val="83992A"/>
              </a:buClr>
              <a:buSzPct val="115000"/>
              <a:buFont typeface="Arial" panose="020B0604020202020204" pitchFamily="34" charset="0"/>
              <a:buChar char="•"/>
            </a:pPr>
            <a:r>
              <a:rPr lang="en-GB" sz="2000" dirty="0">
                <a:solidFill>
                  <a:srgbClr val="000000"/>
                </a:solidFill>
                <a:latin typeface="Times New Roman" panose="02020603050405020304" pitchFamily="18" charset="0"/>
                <a:cs typeface="Times New Roman" panose="02020603050405020304" pitchFamily="18" charset="0"/>
                <a:sym typeface="Arial"/>
              </a:rPr>
              <a:t>Over 60% of customers live in the Low Income Areas.</a:t>
            </a:r>
          </a:p>
          <a:p>
            <a:pPr marL="342886" indent="-342886" algn="just" defTabSz="457182">
              <a:spcBef>
                <a:spcPct val="20000"/>
              </a:spcBef>
              <a:spcAft>
                <a:spcPts val="600"/>
              </a:spcAft>
              <a:buClr>
                <a:srgbClr val="83992A"/>
              </a:buClr>
              <a:buSzPct val="115000"/>
              <a:buFont typeface="Arial" panose="020B0604020202020204" pitchFamily="34" charset="0"/>
              <a:buChar char="•"/>
            </a:pPr>
            <a:r>
              <a:rPr lang="en-GB" sz="2000" dirty="0">
                <a:solidFill>
                  <a:srgbClr val="000000"/>
                </a:solidFill>
                <a:latin typeface="Times New Roman" panose="02020603050405020304" pitchFamily="18" charset="0"/>
                <a:cs typeface="Times New Roman" panose="02020603050405020304" pitchFamily="18" charset="0"/>
                <a:sym typeface="Arial"/>
              </a:rPr>
              <a:t>Sewer coverage stands at18%</a:t>
            </a:r>
          </a:p>
          <a:p>
            <a:pPr marL="342886" indent="-342886" algn="just" defTabSz="457182">
              <a:spcBef>
                <a:spcPct val="20000"/>
              </a:spcBef>
              <a:spcAft>
                <a:spcPts val="600"/>
              </a:spcAft>
              <a:buClr>
                <a:srgbClr val="83992A"/>
              </a:buClr>
              <a:buSzPct val="115000"/>
              <a:buFont typeface="Arial" panose="020B0604020202020204" pitchFamily="34" charset="0"/>
              <a:buChar char="•"/>
            </a:pPr>
            <a:r>
              <a:rPr lang="en-GB" sz="2000" dirty="0">
                <a:solidFill>
                  <a:srgbClr val="000000"/>
                </a:solidFill>
                <a:latin typeface="Times New Roman" panose="02020603050405020304" pitchFamily="18" charset="0"/>
                <a:cs typeface="Times New Roman" panose="02020603050405020304" pitchFamily="18" charset="0"/>
                <a:sym typeface="Arial"/>
              </a:rPr>
              <a:t>82% of customers use onsite sanitation systems</a:t>
            </a:r>
          </a:p>
          <a:p>
            <a:pPr marL="342886" indent="-342886" algn="just" defTabSz="457182">
              <a:spcBef>
                <a:spcPct val="20000"/>
              </a:spcBef>
              <a:spcAft>
                <a:spcPts val="600"/>
              </a:spcAft>
              <a:buClr>
                <a:srgbClr val="83992A"/>
              </a:buClr>
              <a:buSzPct val="115000"/>
              <a:buFont typeface="Arial" panose="020B0604020202020204" pitchFamily="34" charset="0"/>
              <a:buChar char="•"/>
            </a:pPr>
            <a:r>
              <a:rPr lang="en-GB" sz="2000" dirty="0">
                <a:solidFill>
                  <a:srgbClr val="000000"/>
                </a:solidFill>
                <a:latin typeface="Times New Roman" panose="02020603050405020304" pitchFamily="18" charset="0"/>
                <a:cs typeface="Times New Roman" panose="02020603050405020304" pitchFamily="18" charset="0"/>
                <a:sym typeface="Arial"/>
              </a:rPr>
              <a:t>33% of waste safely managed, 67% end up in the open- </a:t>
            </a:r>
            <a:r>
              <a:rPr lang="en-GB" sz="1500" i="1" dirty="0">
                <a:solidFill>
                  <a:srgbClr val="000000"/>
                </a:solidFill>
                <a:latin typeface="Times New Roman" panose="02020603050405020304" pitchFamily="18" charset="0"/>
                <a:cs typeface="Times New Roman" panose="02020603050405020304" pitchFamily="18" charset="0"/>
                <a:sym typeface="Arial"/>
              </a:rPr>
              <a:t>see SFD</a:t>
            </a:r>
          </a:p>
        </p:txBody>
      </p:sp>
    </p:spTree>
    <p:extLst>
      <p:ext uri="{BB962C8B-B14F-4D97-AF65-F5344CB8AC3E}">
        <p14:creationId xmlns:p14="http://schemas.microsoft.com/office/powerpoint/2010/main" val="1020763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3CC6C-D635-4678-9068-31A2D3C423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7725" y="528263"/>
            <a:ext cx="8671034" cy="6329738"/>
          </a:xfrm>
          <a:prstGeom prst="rect">
            <a:avLst/>
          </a:prstGeom>
        </p:spPr>
      </p:pic>
    </p:spTree>
    <p:extLst>
      <p:ext uri="{BB962C8B-B14F-4D97-AF65-F5344CB8AC3E}">
        <p14:creationId xmlns:p14="http://schemas.microsoft.com/office/powerpoint/2010/main" val="3167387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1" name="Google Shape;111;gf4efa45da9_0_6"/>
          <p:cNvSpPr txBox="1"/>
          <p:nvPr/>
        </p:nvSpPr>
        <p:spPr>
          <a:xfrm>
            <a:off x="184468" y="313079"/>
            <a:ext cx="7301132" cy="6231842"/>
          </a:xfrm>
          <a:prstGeom prst="rect">
            <a:avLst/>
          </a:prstGeom>
          <a:noFill/>
          <a:ln>
            <a:noFill/>
          </a:ln>
        </p:spPr>
        <p:txBody>
          <a:bodyPr spcFirstLastPara="1" wrap="square" lIns="91425" tIns="91425" rIns="91425" bIns="91425" anchor="t" anchorCtr="0">
            <a:noAutofit/>
          </a:bodyPr>
          <a:lstStyle/>
          <a:p>
            <a:pPr algn="just" defTabSz="457182">
              <a:spcBef>
                <a:spcPct val="20000"/>
              </a:spcBef>
              <a:spcAft>
                <a:spcPts val="600"/>
              </a:spcAft>
              <a:buClr>
                <a:srgbClr val="83992A"/>
              </a:buClr>
              <a:buSzPct val="115000"/>
            </a:pPr>
            <a:r>
              <a:rPr lang="en-US" sz="1833" b="1" u="sng" dirty="0">
                <a:solidFill>
                  <a:srgbClr val="000000"/>
                </a:solidFill>
                <a:latin typeface="Times New Roman" panose="02020603050405020304" pitchFamily="18" charset="0"/>
                <a:cs typeface="Times New Roman" panose="02020603050405020304" pitchFamily="18" charset="0"/>
                <a:sym typeface="Arial"/>
              </a:rPr>
              <a:t>OUR MANDATE IN SANITATION</a:t>
            </a:r>
          </a:p>
          <a:p>
            <a:pPr algn="just" defTabSz="457182">
              <a:spcBef>
                <a:spcPct val="20000"/>
              </a:spcBef>
              <a:spcAft>
                <a:spcPts val="600"/>
              </a:spcAft>
              <a:buClr>
                <a:srgbClr val="83992A"/>
              </a:buClr>
              <a:buSzPct val="115000"/>
            </a:pPr>
            <a:r>
              <a:rPr lang="en-US" sz="1833" b="1" u="sng" dirty="0">
                <a:solidFill>
                  <a:srgbClr val="000000"/>
                </a:solidFill>
                <a:latin typeface="Times New Roman" panose="02020603050405020304" pitchFamily="18" charset="0"/>
                <a:cs typeface="Times New Roman" panose="02020603050405020304" pitchFamily="18" charset="0"/>
                <a:sym typeface="Arial"/>
              </a:rPr>
              <a:t>Guided by; </a:t>
            </a:r>
          </a:p>
          <a:p>
            <a:pPr algn="just" defTabSz="457182">
              <a:spcBef>
                <a:spcPct val="20000"/>
              </a:spcBef>
              <a:spcAft>
                <a:spcPts val="600"/>
              </a:spcAft>
              <a:buClr>
                <a:srgbClr val="83992A"/>
              </a:buClr>
              <a:buSzPct val="115000"/>
            </a:pPr>
            <a:r>
              <a:rPr lang="en-US" sz="1833" dirty="0">
                <a:solidFill>
                  <a:srgbClr val="000000"/>
                </a:solidFill>
                <a:latin typeface="Times New Roman" panose="02020603050405020304" pitchFamily="18" charset="0"/>
                <a:cs typeface="Times New Roman" panose="02020603050405020304" pitchFamily="18" charset="0"/>
                <a:sym typeface="Arial"/>
              </a:rPr>
              <a:t>SDG 6.2</a:t>
            </a:r>
          </a:p>
          <a:p>
            <a:pPr algn="just" defTabSz="457182">
              <a:spcBef>
                <a:spcPct val="20000"/>
              </a:spcBef>
              <a:spcAft>
                <a:spcPts val="600"/>
              </a:spcAft>
              <a:buClr>
                <a:srgbClr val="83992A"/>
              </a:buClr>
              <a:buSzPct val="115000"/>
            </a:pPr>
            <a:r>
              <a:rPr lang="en-US" sz="1833" dirty="0">
                <a:solidFill>
                  <a:srgbClr val="000000"/>
                </a:solidFill>
                <a:latin typeface="Times New Roman" panose="02020603050405020304" pitchFamily="18" charset="0"/>
                <a:cs typeface="Times New Roman" panose="02020603050405020304" pitchFamily="18" charset="0"/>
                <a:sym typeface="Arial"/>
              </a:rPr>
              <a:t>Article 43 of Kenyan constitution</a:t>
            </a:r>
          </a:p>
          <a:p>
            <a:pPr algn="just" defTabSz="457182">
              <a:spcBef>
                <a:spcPct val="20000"/>
              </a:spcBef>
              <a:spcAft>
                <a:spcPts val="600"/>
              </a:spcAft>
              <a:buClr>
                <a:srgbClr val="83992A"/>
              </a:buClr>
              <a:buSzPct val="115000"/>
            </a:pPr>
            <a:r>
              <a:rPr lang="en-US" sz="1833" dirty="0">
                <a:solidFill>
                  <a:srgbClr val="000000"/>
                </a:solidFill>
                <a:latin typeface="Times New Roman" panose="02020603050405020304" pitchFamily="18" charset="0"/>
                <a:cs typeface="Times New Roman" panose="02020603050405020304" pitchFamily="18" charset="0"/>
                <a:sym typeface="Arial"/>
              </a:rPr>
              <a:t>Water Act 2016</a:t>
            </a:r>
          </a:p>
          <a:p>
            <a:pPr algn="just" defTabSz="457182">
              <a:spcBef>
                <a:spcPct val="20000"/>
              </a:spcBef>
              <a:spcAft>
                <a:spcPts val="600"/>
              </a:spcAft>
              <a:buClr>
                <a:srgbClr val="83992A"/>
              </a:buClr>
              <a:buSzPct val="115000"/>
            </a:pPr>
            <a:r>
              <a:rPr lang="en-US" sz="1833" b="1" u="sng" dirty="0">
                <a:solidFill>
                  <a:srgbClr val="000000"/>
                </a:solidFill>
                <a:latin typeface="Times New Roman" panose="02020603050405020304" pitchFamily="18" charset="0"/>
                <a:cs typeface="Times New Roman" panose="02020603050405020304" pitchFamily="18" charset="0"/>
                <a:sym typeface="Arial"/>
              </a:rPr>
              <a:t>Our Operations on </a:t>
            </a:r>
            <a:r>
              <a:rPr lang="en-US" sz="1833" b="1" u="sng" dirty="0" err="1">
                <a:solidFill>
                  <a:srgbClr val="000000"/>
                </a:solidFill>
                <a:latin typeface="Times New Roman" panose="02020603050405020304" pitchFamily="18" charset="0"/>
                <a:cs typeface="Times New Roman" panose="02020603050405020304" pitchFamily="18" charset="0"/>
                <a:sym typeface="Arial"/>
              </a:rPr>
              <a:t>sewered</a:t>
            </a:r>
            <a:r>
              <a:rPr lang="en-US" sz="1833" b="1" u="sng" dirty="0">
                <a:solidFill>
                  <a:srgbClr val="000000"/>
                </a:solidFill>
                <a:latin typeface="Times New Roman" panose="02020603050405020304" pitchFamily="18" charset="0"/>
                <a:cs typeface="Times New Roman" panose="02020603050405020304" pitchFamily="18" charset="0"/>
                <a:sym typeface="Arial"/>
              </a:rPr>
              <a:t> &amp; NSS</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55% access improved sanitation (off &amp; onsite-entire county)</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Population using </a:t>
            </a:r>
            <a:r>
              <a:rPr lang="en-US" sz="1667" dirty="0" err="1">
                <a:solidFill>
                  <a:srgbClr val="000000"/>
                </a:solidFill>
                <a:latin typeface="Times New Roman" panose="02020603050405020304" pitchFamily="18" charset="0"/>
                <a:cs typeface="Times New Roman" panose="02020603050405020304" pitchFamily="18" charset="0"/>
                <a:sym typeface="Arial"/>
              </a:rPr>
              <a:t>sewered</a:t>
            </a:r>
            <a:r>
              <a:rPr lang="en-US" sz="1667" dirty="0">
                <a:solidFill>
                  <a:srgbClr val="000000"/>
                </a:solidFill>
                <a:latin typeface="Times New Roman" panose="02020603050405020304" pitchFamily="18" charset="0"/>
                <a:cs typeface="Times New Roman" panose="02020603050405020304" pitchFamily="18" charset="0"/>
                <a:sym typeface="Arial"/>
              </a:rPr>
              <a:t> satiation is mostly within the CBD all of which is conveyed to the WWTPs</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90% of  industrial waste go through conveyor belts to the WWTPs, the remaining 10% use exhauster services. Inspections and quality testing done regularly before exhaustion &amp; discharge.</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Higher % use NSS mostly comprised of  septic tanks and shallow pit latrines- (LIAs)- quick fill ups due to high water table &amp; flash floods</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Common unregulated &amp; unhygienic manual emptying </a:t>
            </a:r>
          </a:p>
          <a:p>
            <a:pPr algn="just" defTabSz="457182">
              <a:spcBef>
                <a:spcPct val="20000"/>
              </a:spcBef>
              <a:spcAft>
                <a:spcPts val="600"/>
              </a:spcAft>
              <a:buClr>
                <a:srgbClr val="83992A"/>
              </a:buClr>
              <a:buSzPct val="115000"/>
            </a:pPr>
            <a:r>
              <a:rPr lang="en-US" sz="1667" dirty="0">
                <a:solidFill>
                  <a:srgbClr val="000000"/>
                </a:solidFill>
                <a:latin typeface="Times New Roman" panose="02020603050405020304" pitchFamily="18" charset="0"/>
                <a:cs typeface="Times New Roman" panose="02020603050405020304" pitchFamily="18" charset="0"/>
                <a:sym typeface="Arial"/>
              </a:rPr>
              <a:t>Limited access to exhauster services –nature of facilities and settlement</a:t>
            </a:r>
            <a:r>
              <a:rPr lang="en-US" sz="1667" dirty="0">
                <a:solidFill>
                  <a:srgbClr val="002060"/>
                </a:solidFill>
                <a:latin typeface="Times New Roman" panose="02020603050405020304" pitchFamily="18" charset="0"/>
                <a:cs typeface="Times New Roman" panose="02020603050405020304" pitchFamily="18" charset="0"/>
                <a:sym typeface="Arial"/>
              </a:rPr>
              <a:t> </a:t>
            </a:r>
            <a:r>
              <a:rPr lang="en-US" sz="1667" kern="0" dirty="0">
                <a:solidFill>
                  <a:srgbClr val="002060"/>
                </a:solidFill>
                <a:latin typeface="Times New Roman" panose="02020603050405020304" pitchFamily="18" charset="0"/>
                <a:cs typeface="Times New Roman" panose="02020603050405020304" pitchFamily="18" charset="0"/>
                <a:sym typeface="Arial"/>
              </a:rPr>
              <a:t> </a:t>
            </a:r>
          </a:p>
          <a:p>
            <a:pPr algn="just" defTabSz="457182">
              <a:spcBef>
                <a:spcPct val="20000"/>
              </a:spcBef>
              <a:spcAft>
                <a:spcPts val="600"/>
              </a:spcAft>
              <a:buClr>
                <a:srgbClr val="83992A"/>
              </a:buClr>
              <a:buSzPct val="115000"/>
            </a:pPr>
            <a:r>
              <a:rPr lang="en-US" sz="1667" kern="0" dirty="0">
                <a:solidFill>
                  <a:srgbClr val="002060"/>
                </a:solidFill>
                <a:latin typeface="Times New Roman" panose="02020603050405020304" pitchFamily="18" charset="0"/>
                <a:cs typeface="Times New Roman" panose="02020603050405020304" pitchFamily="18" charset="0"/>
                <a:sym typeface="Arial"/>
              </a:rPr>
              <a:t>Tariff silent on billing and collection procedure for NSS</a:t>
            </a:r>
            <a:endParaRPr lang="en-US" sz="1667" kern="0" dirty="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442D21DC-D272-4F9D-ABC8-5AF9BC607C43}"/>
              </a:ext>
            </a:extLst>
          </p:cNvPr>
          <p:cNvSpPr txBox="1"/>
          <p:nvPr/>
        </p:nvSpPr>
        <p:spPr>
          <a:xfrm>
            <a:off x="10881177" y="6414709"/>
            <a:ext cx="1478423" cy="492443"/>
          </a:xfrm>
          <a:prstGeom prst="rect">
            <a:avLst/>
          </a:prstGeom>
          <a:noFill/>
        </p:spPr>
        <p:txBody>
          <a:bodyPr wrap="square" rtlCol="0">
            <a:spAutoFit/>
          </a:bodyPr>
          <a:lstStyle/>
          <a:p>
            <a:pPr defTabSz="914363">
              <a:buClr>
                <a:srgbClr val="000000"/>
              </a:buClr>
            </a:pPr>
            <a:r>
              <a:rPr lang="en-US" sz="2600" b="1" kern="0" dirty="0" err="1">
                <a:solidFill>
                  <a:srgbClr val="5B9BD5"/>
                </a:solidFill>
                <a:latin typeface="French Script MT" panose="03020402040607040605" pitchFamily="66" charset="0"/>
                <a:cs typeface="Arial"/>
                <a:sym typeface="Arial"/>
              </a:rPr>
              <a:t>Refresh</a:t>
            </a:r>
            <a:r>
              <a:rPr lang="en-US" sz="2600" b="1" kern="0" dirty="0" err="1">
                <a:solidFill>
                  <a:srgbClr val="00B050"/>
                </a:solidFill>
                <a:latin typeface="French Script MT" panose="03020402040607040605" pitchFamily="66" charset="0"/>
                <a:cs typeface="Arial"/>
                <a:sym typeface="Arial"/>
              </a:rPr>
              <a:t>Life</a:t>
            </a:r>
            <a:endParaRPr lang="en-KE" sz="2600" b="1" kern="0" dirty="0">
              <a:solidFill>
                <a:srgbClr val="00B050"/>
              </a:solidFill>
              <a:latin typeface="French Script MT" panose="03020402040607040605" pitchFamily="66" charset="0"/>
              <a:cs typeface="Arial"/>
              <a:sym typeface="Arial"/>
            </a:endParaRPr>
          </a:p>
        </p:txBody>
      </p:sp>
      <p:pic>
        <p:nvPicPr>
          <p:cNvPr id="4" name="Picture 3">
            <a:extLst>
              <a:ext uri="{FF2B5EF4-FFF2-40B4-BE49-F238E27FC236}">
                <a16:creationId xmlns:a16="http://schemas.microsoft.com/office/drawing/2014/main" id="{4ABF489E-1503-471C-A967-D4D4415980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3295" y="313079"/>
            <a:ext cx="5380187" cy="2911093"/>
          </a:xfrm>
          <a:prstGeom prst="rect">
            <a:avLst/>
          </a:prstGeom>
        </p:spPr>
      </p:pic>
    </p:spTree>
    <p:extLst>
      <p:ext uri="{BB962C8B-B14F-4D97-AF65-F5344CB8AC3E}">
        <p14:creationId xmlns:p14="http://schemas.microsoft.com/office/powerpoint/2010/main" val="3957506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hape 0"/>
          <p:cNvSpPr/>
          <p:nvPr/>
        </p:nvSpPr>
        <p:spPr>
          <a:xfrm>
            <a:off x="-41896" y="99323"/>
            <a:ext cx="12192000" cy="6858000"/>
          </a:xfrm>
          <a:prstGeom prst="rect">
            <a:avLst/>
          </a:prstGeom>
          <a:solidFill>
            <a:srgbClr val="FFFFFF">
              <a:alpha val="75000"/>
            </a:srgbClr>
          </a:solidFill>
          <a:ln w="13811">
            <a:solidFill>
              <a:srgbClr val="FFFFFF">
                <a:alpha val="64000"/>
              </a:srgbClr>
            </a:solidFill>
            <a:prstDash val="solid"/>
          </a:ln>
        </p:spPr>
      </p:sp>
      <p:sp>
        <p:nvSpPr>
          <p:cNvPr id="4" name="Text 1"/>
          <p:cNvSpPr/>
          <p:nvPr/>
        </p:nvSpPr>
        <p:spPr>
          <a:xfrm>
            <a:off x="210207" y="29531"/>
            <a:ext cx="6030312" cy="578644"/>
          </a:xfrm>
          <a:prstGeom prst="rect">
            <a:avLst/>
          </a:prstGeom>
          <a:noFill/>
          <a:ln/>
        </p:spPr>
        <p:txBody>
          <a:bodyPr wrap="none" rtlCol="0" anchor="t"/>
          <a:lstStyle/>
          <a:p>
            <a:pPr>
              <a:lnSpc>
                <a:spcPts val="4556"/>
              </a:lnSpc>
            </a:pPr>
            <a:r>
              <a:rPr lang="en-US" sz="2000" dirty="0">
                <a:solidFill>
                  <a:srgbClr val="312F2B"/>
                </a:solidFill>
                <a:latin typeface="Times New Roman" panose="02020603050405020304" pitchFamily="18" charset="0"/>
                <a:ea typeface="Gelasio" pitchFamily="34" charset="-122"/>
                <a:cs typeface="Times New Roman" panose="02020603050405020304" pitchFamily="18" charset="0"/>
              </a:rPr>
              <a:t>KIWASCO – FRESH LIFE PARTNERSHIP</a:t>
            </a:r>
            <a:endParaRPr lang="en-US" sz="2000" dirty="0">
              <a:latin typeface="Times New Roman" panose="02020603050405020304" pitchFamily="18" charset="0"/>
              <a:cs typeface="Times New Roman" panose="02020603050405020304" pitchFamily="18" charset="0"/>
            </a:endParaRPr>
          </a:p>
        </p:txBody>
      </p:sp>
      <p:sp>
        <p:nvSpPr>
          <p:cNvPr id="5" name="Shape 2"/>
          <p:cNvSpPr/>
          <p:nvPr/>
        </p:nvSpPr>
        <p:spPr>
          <a:xfrm>
            <a:off x="4848132" y="924757"/>
            <a:ext cx="2808387" cy="3671558"/>
          </a:xfrm>
          <a:prstGeom prst="roundRect">
            <a:avLst>
              <a:gd name="adj" fmla="val 2967"/>
            </a:avLst>
          </a:prstGeom>
          <a:solidFill>
            <a:srgbClr val="E8E8E3"/>
          </a:solidFill>
          <a:ln w="13811">
            <a:solidFill>
              <a:srgbClr val="D1D1C7"/>
            </a:solidFill>
            <a:prstDash val="solid"/>
          </a:ln>
        </p:spPr>
        <p:txBody>
          <a:bodyPr/>
          <a:lstStyle/>
          <a:p>
            <a:r>
              <a:rPr lang="en-US" sz="1500" b="1" dirty="0"/>
              <a:t>Partnership With Fresh Life</a:t>
            </a:r>
          </a:p>
          <a:p>
            <a:endParaRPr lang="en-US" sz="1500" dirty="0"/>
          </a:p>
          <a:p>
            <a:r>
              <a:rPr lang="en-US" sz="1667" dirty="0"/>
              <a:t>Collaborative Partnership (PPP) to help KIWASCO to affordably achieve its mandate of delivering safe sanitation to residents of Kisumu as well as </a:t>
            </a:r>
            <a:r>
              <a:rPr lang="en" sz="1667" kern="0" dirty="0">
                <a:solidFill>
                  <a:srgbClr val="000000"/>
                </a:solidFill>
                <a:sym typeface="Helvetica Neue"/>
              </a:rPr>
              <a:t>scale a low-cost model of high-quality, safely-managed sanitation to serve millions of residents of urban informal settlements each year. </a:t>
            </a:r>
            <a:endParaRPr lang="en-US" sz="1667" dirty="0"/>
          </a:p>
        </p:txBody>
      </p:sp>
      <p:sp>
        <p:nvSpPr>
          <p:cNvPr id="8" name="Shape 5"/>
          <p:cNvSpPr/>
          <p:nvPr/>
        </p:nvSpPr>
        <p:spPr>
          <a:xfrm>
            <a:off x="8812002" y="125787"/>
            <a:ext cx="2808387" cy="4685115"/>
          </a:xfrm>
          <a:prstGeom prst="roundRect">
            <a:avLst>
              <a:gd name="adj" fmla="val 2967"/>
            </a:avLst>
          </a:prstGeom>
          <a:solidFill>
            <a:srgbClr val="E8E8E3"/>
          </a:solidFill>
          <a:ln w="13811">
            <a:solidFill>
              <a:srgbClr val="D1D1C7"/>
            </a:solidFill>
            <a:prstDash val="solid"/>
          </a:ln>
        </p:spPr>
        <p:txBody>
          <a:bodyPr/>
          <a:lstStyle/>
          <a:p>
            <a:r>
              <a:rPr lang="en-US" sz="1500" b="1" dirty="0"/>
              <a:t>Agreements (MOUs</a:t>
            </a:r>
            <a:r>
              <a:rPr lang="en-US" sz="1500" dirty="0"/>
              <a:t>)</a:t>
            </a:r>
          </a:p>
          <a:p>
            <a:r>
              <a:rPr lang="en-US" sz="1667" dirty="0"/>
              <a:t>Signed 1</a:t>
            </a:r>
            <a:r>
              <a:rPr lang="en-US" sz="1667" baseline="30000" dirty="0"/>
              <a:t>st</a:t>
            </a:r>
            <a:r>
              <a:rPr lang="en-US" sz="1667" dirty="0"/>
              <a:t> MOU in 2019</a:t>
            </a:r>
          </a:p>
          <a:p>
            <a:pPr>
              <a:lnSpc>
                <a:spcPct val="90000"/>
              </a:lnSpc>
              <a:spcBef>
                <a:spcPts val="833"/>
              </a:spcBef>
              <a:buClr>
                <a:srgbClr val="000000"/>
              </a:buClr>
              <a:buSzPts val="1800"/>
            </a:pPr>
            <a:r>
              <a:rPr lang="en-US" sz="1667" kern="0" dirty="0">
                <a:solidFill>
                  <a:srgbClr val="000000"/>
                </a:solidFill>
                <a:ea typeface="Bahnschrift" panose="020B0502040204020203" pitchFamily="34" charset="0"/>
                <a:cs typeface="Times New Roman" panose="02020603050405020304" pitchFamily="18" charset="0"/>
                <a:sym typeface="Calibri"/>
              </a:rPr>
              <a:t>To pilot a complimentary business model that provides safe sanitation to 20,000 residents; approximately 5,000 households in Kisumu city's Non- </a:t>
            </a:r>
            <a:r>
              <a:rPr lang="en-US" sz="1667" kern="0" dirty="0" err="1">
                <a:solidFill>
                  <a:srgbClr val="000000"/>
                </a:solidFill>
                <a:ea typeface="Bahnschrift" panose="020B0502040204020203" pitchFamily="34" charset="0"/>
                <a:cs typeface="Times New Roman" panose="02020603050405020304" pitchFamily="18" charset="0"/>
                <a:sym typeface="Calibri"/>
              </a:rPr>
              <a:t>sewered</a:t>
            </a:r>
            <a:r>
              <a:rPr lang="en-US" sz="1667" kern="0" dirty="0">
                <a:solidFill>
                  <a:srgbClr val="000000"/>
                </a:solidFill>
                <a:ea typeface="Bahnschrift" panose="020B0502040204020203" pitchFamily="34" charset="0"/>
                <a:cs typeface="Times New Roman" panose="02020603050405020304" pitchFamily="18" charset="0"/>
                <a:sym typeface="Calibri"/>
              </a:rPr>
              <a:t> areas</a:t>
            </a:r>
          </a:p>
          <a:p>
            <a:pPr>
              <a:lnSpc>
                <a:spcPct val="90000"/>
              </a:lnSpc>
              <a:spcBef>
                <a:spcPts val="833"/>
              </a:spcBef>
              <a:buClr>
                <a:srgbClr val="000000"/>
              </a:buClr>
              <a:buSzPts val="1800"/>
            </a:pPr>
            <a:endParaRPr lang="en-US" sz="1667" kern="0" dirty="0">
              <a:solidFill>
                <a:srgbClr val="000000"/>
              </a:solidFill>
              <a:ea typeface="Times New Roman" panose="02020603050405020304" pitchFamily="18" charset="0"/>
              <a:cs typeface="Times New Roman" panose="02020603050405020304" pitchFamily="18" charset="0"/>
              <a:sym typeface="Calibri"/>
            </a:endParaRPr>
          </a:p>
          <a:p>
            <a:pPr>
              <a:lnSpc>
                <a:spcPct val="90000"/>
              </a:lnSpc>
              <a:spcBef>
                <a:spcPts val="833"/>
              </a:spcBef>
              <a:buClr>
                <a:srgbClr val="000000"/>
              </a:buClr>
              <a:buSzPts val="1800"/>
            </a:pPr>
            <a:r>
              <a:rPr lang="en-US" sz="1667" kern="0" dirty="0">
                <a:solidFill>
                  <a:srgbClr val="000000"/>
                </a:solidFill>
                <a:ea typeface="Times New Roman" panose="02020603050405020304" pitchFamily="18" charset="0"/>
                <a:cs typeface="Calibri"/>
                <a:sym typeface="Calibri"/>
              </a:rPr>
              <a:t>Renewed our MoU for 5 years - 2022 to 2027 </a:t>
            </a:r>
            <a:r>
              <a:rPr lang="en-US" sz="1667" kern="0" dirty="0">
                <a:solidFill>
                  <a:srgbClr val="000000"/>
                </a:solidFill>
                <a:cs typeface="Times New Roman" panose="02020603050405020304" pitchFamily="18" charset="0"/>
                <a:sym typeface="Calibri"/>
              </a:rPr>
              <a:t> </a:t>
            </a:r>
          </a:p>
          <a:p>
            <a:pPr lvl="0"/>
            <a:r>
              <a:rPr lang="en-US" sz="1667" kern="0" dirty="0">
                <a:solidFill>
                  <a:srgbClr val="000000"/>
                </a:solidFill>
                <a:cs typeface="Times New Roman" panose="02020603050405020304" pitchFamily="18" charset="0"/>
                <a:sym typeface="Calibri"/>
              </a:rPr>
              <a:t>Actualize Phase 3 of initial MOU-</a:t>
            </a:r>
            <a:r>
              <a:rPr lang="en-US" sz="1667" dirty="0">
                <a:cs typeface="Times New Roman" panose="02020603050405020304" pitchFamily="18" charset="0"/>
              </a:rPr>
              <a:t>Contingent on the outcome of the pilot, the partnership to serve 300,000 residents in other areas of Kisumu County to enable citywide inclusive sanitation.</a:t>
            </a:r>
            <a:endParaRPr lang="en-US" sz="1667" dirty="0"/>
          </a:p>
          <a:p>
            <a:pPr>
              <a:lnSpc>
                <a:spcPct val="90000"/>
              </a:lnSpc>
              <a:spcBef>
                <a:spcPts val="833"/>
              </a:spcBef>
              <a:buClr>
                <a:srgbClr val="000000"/>
              </a:buClr>
              <a:buSzPts val="1800"/>
            </a:pPr>
            <a:endParaRPr lang="en-US" sz="1667" kern="0" dirty="0">
              <a:solidFill>
                <a:srgbClr val="000000"/>
              </a:solidFill>
              <a:cs typeface="Times New Roman" panose="02020603050405020304" pitchFamily="18" charset="0"/>
              <a:sym typeface="Calibri"/>
            </a:endParaRPr>
          </a:p>
          <a:p>
            <a:pPr>
              <a:lnSpc>
                <a:spcPct val="90000"/>
              </a:lnSpc>
              <a:spcBef>
                <a:spcPts val="833"/>
              </a:spcBef>
              <a:buClr>
                <a:srgbClr val="000000"/>
              </a:buClr>
              <a:buSzPts val="1800"/>
            </a:pPr>
            <a:endParaRPr lang="en-US" sz="1667" kern="0" dirty="0">
              <a:solidFill>
                <a:srgbClr val="000000"/>
              </a:solidFill>
              <a:cs typeface="Times New Roman" panose="02020603050405020304" pitchFamily="18" charset="0"/>
              <a:sym typeface="Calibri"/>
            </a:endParaRPr>
          </a:p>
          <a:p>
            <a:pPr>
              <a:lnSpc>
                <a:spcPct val="90000"/>
              </a:lnSpc>
              <a:spcBef>
                <a:spcPts val="833"/>
              </a:spcBef>
              <a:buClr>
                <a:srgbClr val="000000"/>
              </a:buClr>
              <a:buSzPts val="1800"/>
            </a:pPr>
            <a:endParaRPr lang="en-US" sz="1667" kern="0" dirty="0">
              <a:solidFill>
                <a:srgbClr val="000000"/>
              </a:solidFill>
              <a:ea typeface="Bahnschrift" panose="020B0502040204020203" pitchFamily="34" charset="0"/>
              <a:cs typeface="Times New Roman" panose="02020603050405020304" pitchFamily="18" charset="0"/>
              <a:sym typeface="Calibri"/>
            </a:endParaRPr>
          </a:p>
          <a:p>
            <a:endParaRPr lang="en-KE" sz="1500" dirty="0"/>
          </a:p>
        </p:txBody>
      </p:sp>
      <p:sp>
        <p:nvSpPr>
          <p:cNvPr id="15" name="TextBox 14">
            <a:extLst>
              <a:ext uri="{FF2B5EF4-FFF2-40B4-BE49-F238E27FC236}">
                <a16:creationId xmlns:a16="http://schemas.microsoft.com/office/drawing/2014/main" id="{D65765B1-CFF7-4112-8A7B-505116C5D984}"/>
              </a:ext>
            </a:extLst>
          </p:cNvPr>
          <p:cNvSpPr txBox="1"/>
          <p:nvPr/>
        </p:nvSpPr>
        <p:spPr>
          <a:xfrm>
            <a:off x="10881177" y="6414709"/>
            <a:ext cx="1478423" cy="492443"/>
          </a:xfrm>
          <a:prstGeom prst="rect">
            <a:avLst/>
          </a:prstGeom>
          <a:noFill/>
        </p:spPr>
        <p:txBody>
          <a:bodyPr wrap="square" rtlCol="0">
            <a:spAutoFit/>
          </a:bodyPr>
          <a:lstStyle/>
          <a:p>
            <a:r>
              <a:rPr lang="en-US" sz="2600" b="1" dirty="0" err="1">
                <a:solidFill>
                  <a:schemeClr val="accent5"/>
                </a:solidFill>
                <a:latin typeface="French Script MT" panose="03020402040607040605" pitchFamily="66" charset="0"/>
              </a:rPr>
              <a:t>Refresh</a:t>
            </a:r>
            <a:r>
              <a:rPr lang="en-US" sz="2600" b="1" dirty="0" err="1">
                <a:solidFill>
                  <a:srgbClr val="00B050"/>
                </a:solidFill>
                <a:latin typeface="French Script MT" panose="03020402040607040605" pitchFamily="66" charset="0"/>
              </a:rPr>
              <a:t>Life</a:t>
            </a:r>
            <a:endParaRPr lang="en-KE" sz="2600" b="1" dirty="0">
              <a:solidFill>
                <a:srgbClr val="00B050"/>
              </a:solidFill>
              <a:latin typeface="French Script MT" panose="03020402040607040605" pitchFamily="66" charset="0"/>
            </a:endParaRPr>
          </a:p>
        </p:txBody>
      </p:sp>
      <p:pic>
        <p:nvPicPr>
          <p:cNvPr id="16" name="Google Shape;107;gf4efa45da9_0_6">
            <a:extLst>
              <a:ext uri="{FF2B5EF4-FFF2-40B4-BE49-F238E27FC236}">
                <a16:creationId xmlns:a16="http://schemas.microsoft.com/office/drawing/2014/main" id="{141F115B-4D13-4936-878C-AFEF2D7FD19D}"/>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530943" y="6465804"/>
            <a:ext cx="7202714" cy="292874"/>
          </a:xfrm>
          <a:prstGeom prst="rect">
            <a:avLst/>
          </a:prstGeom>
          <a:noFill/>
          <a:ln>
            <a:noFill/>
          </a:ln>
        </p:spPr>
      </p:pic>
      <p:pic>
        <p:nvPicPr>
          <p:cNvPr id="17" name="Picture 16">
            <a:extLst>
              <a:ext uri="{FF2B5EF4-FFF2-40B4-BE49-F238E27FC236}">
                <a16:creationId xmlns:a16="http://schemas.microsoft.com/office/drawing/2014/main" id="{EA25291B-09D0-48EE-A7D0-DB46EE930C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753" y="5934787"/>
            <a:ext cx="417924" cy="718448"/>
          </a:xfrm>
          <a:prstGeom prst="rect">
            <a:avLst/>
          </a:prstGeom>
        </p:spPr>
      </p:pic>
      <p:sp>
        <p:nvSpPr>
          <p:cNvPr id="18" name="Shape 2">
            <a:extLst>
              <a:ext uri="{FF2B5EF4-FFF2-40B4-BE49-F238E27FC236}">
                <a16:creationId xmlns:a16="http://schemas.microsoft.com/office/drawing/2014/main" id="{8BFAE209-5E58-4F42-BCAB-CC46E0DB3F16}"/>
              </a:ext>
            </a:extLst>
          </p:cNvPr>
          <p:cNvSpPr/>
          <p:nvPr/>
        </p:nvSpPr>
        <p:spPr>
          <a:xfrm>
            <a:off x="738677" y="736635"/>
            <a:ext cx="2808387" cy="4047803"/>
          </a:xfrm>
          <a:prstGeom prst="roundRect">
            <a:avLst>
              <a:gd name="adj" fmla="val 2967"/>
            </a:avLst>
          </a:prstGeom>
          <a:solidFill>
            <a:srgbClr val="E8E8E3"/>
          </a:solidFill>
          <a:ln w="13811">
            <a:solidFill>
              <a:srgbClr val="D1D1C7"/>
            </a:solidFill>
            <a:prstDash val="solid"/>
          </a:ln>
        </p:spPr>
        <p:txBody>
          <a:bodyPr/>
          <a:lstStyle/>
          <a:p>
            <a:r>
              <a:rPr lang="en-US" sz="1500" b="1" dirty="0"/>
              <a:t>WHY FRESH LIFE INITIATIVE?</a:t>
            </a:r>
            <a:endParaRPr lang="en-US" sz="1500" dirty="0"/>
          </a:p>
          <a:p>
            <a:pPr algn="just"/>
            <a:r>
              <a:rPr lang="en-US" sz="1667" dirty="0"/>
              <a:t>Kisumu challenges with high water table required a solution that goes beyond availing a sanitation structure.</a:t>
            </a:r>
          </a:p>
          <a:p>
            <a:pPr algn="just"/>
            <a:endParaRPr lang="en-US" sz="1667" dirty="0"/>
          </a:p>
          <a:p>
            <a:pPr algn="just"/>
            <a:r>
              <a:rPr lang="en-US" sz="1667" dirty="0"/>
              <a:t>Fresh life solution was promising in resolving issues;-</a:t>
            </a:r>
          </a:p>
          <a:p>
            <a:pPr marL="285739" indent="-285739" algn="just">
              <a:buFont typeface="Arial" panose="020B0604020202020204" pitchFamily="34" charset="0"/>
              <a:buChar char="•"/>
            </a:pPr>
            <a:r>
              <a:rPr lang="en-US" sz="1667" dirty="0"/>
              <a:t>Contamination of water bodies</a:t>
            </a:r>
          </a:p>
          <a:p>
            <a:pPr marL="285739" indent="-285739" algn="just">
              <a:buFont typeface="Arial" panose="020B0604020202020204" pitchFamily="34" charset="0"/>
              <a:buChar char="•"/>
            </a:pPr>
            <a:r>
              <a:rPr lang="en-US" sz="1667" dirty="0"/>
              <a:t>Collapsing of pits</a:t>
            </a:r>
          </a:p>
          <a:p>
            <a:pPr marL="285739" indent="-285739" algn="just">
              <a:buFont typeface="Arial" panose="020B0604020202020204" pitchFamily="34" charset="0"/>
              <a:buChar char="•"/>
            </a:pPr>
            <a:r>
              <a:rPr lang="en-US" sz="1667" dirty="0"/>
              <a:t>Cost incurred on exhausters.</a:t>
            </a:r>
          </a:p>
          <a:p>
            <a:pPr marL="285739" indent="-285739" algn="just">
              <a:buFont typeface="Arial" panose="020B0604020202020204" pitchFamily="34" charset="0"/>
              <a:buChar char="•"/>
            </a:pPr>
            <a:r>
              <a:rPr lang="en-US" sz="1667" dirty="0"/>
              <a:t>Transportation and treatment of waste.</a:t>
            </a:r>
          </a:p>
        </p:txBody>
      </p:sp>
      <p:pic>
        <p:nvPicPr>
          <p:cNvPr id="19" name="Picture 18">
            <a:extLst>
              <a:ext uri="{FF2B5EF4-FFF2-40B4-BE49-F238E27FC236}">
                <a16:creationId xmlns:a16="http://schemas.microsoft.com/office/drawing/2014/main" id="{1CF09139-8DED-432E-80F5-8210B5586A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55333" y="4844663"/>
            <a:ext cx="7514492" cy="136851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0"/>
          <p:cNvSpPr/>
          <p:nvPr/>
        </p:nvSpPr>
        <p:spPr>
          <a:xfrm>
            <a:off x="264171" y="544646"/>
            <a:ext cx="5044967" cy="5225068"/>
          </a:xfrm>
          <a:prstGeom prst="rect">
            <a:avLst/>
          </a:prstGeom>
          <a:solidFill>
            <a:srgbClr val="FFFFFF">
              <a:alpha val="75000"/>
            </a:srgbClr>
          </a:solidFill>
          <a:ln w="13811">
            <a:solidFill>
              <a:srgbClr val="FFFFFF">
                <a:alpha val="64000"/>
              </a:srgbClr>
            </a:solidFill>
            <a:prstDash val="solid"/>
          </a:ln>
        </p:spPr>
        <p:txBody>
          <a:bodyPr/>
          <a:lstStyle/>
          <a:p>
            <a:r>
              <a:rPr lang="en-US" sz="1833" b="1" dirty="0">
                <a:solidFill>
                  <a:srgbClr val="312F2B"/>
                </a:solidFill>
                <a:latin typeface="Times" panose="02020603050405020304" pitchFamily="18" charset="0"/>
                <a:ea typeface="Gelasio" pitchFamily="34" charset="-122"/>
                <a:cs typeface="Gelasio" pitchFamily="34" charset="-120"/>
                <a:sym typeface="Calibri"/>
              </a:rPr>
              <a:t>Achievements and Challenges of Container-Based Sanitation</a:t>
            </a:r>
          </a:p>
          <a:p>
            <a:pPr marL="457182" indent="-342886">
              <a:lnSpc>
                <a:spcPct val="90000"/>
              </a:lnSpc>
              <a:spcBef>
                <a:spcPts val="1000"/>
              </a:spcBef>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1300 number of FLTs in launched in Nyalenda serving over 20,000 people</a:t>
            </a:r>
          </a:p>
          <a:p>
            <a:pPr marL="457182" indent="-342886">
              <a:lnSpc>
                <a:spcPct val="90000"/>
              </a:lnSpc>
              <a:spcBef>
                <a:spcPts val="1000"/>
              </a:spcBef>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Renewed our MoU for 5 years - 2022 to 2027 </a:t>
            </a:r>
            <a:r>
              <a:rPr lang="en-US" sz="1833" kern="0" dirty="0">
                <a:solidFill>
                  <a:srgbClr val="000000"/>
                </a:solidFill>
                <a:latin typeface="Times New Roman" panose="02020603050405020304" pitchFamily="18" charset="0"/>
                <a:cs typeface="Times New Roman" panose="02020603050405020304" pitchFamily="18" charset="0"/>
                <a:sym typeface="Calibri"/>
              </a:rPr>
              <a:t> </a:t>
            </a:r>
          </a:p>
          <a:p>
            <a:pPr marL="457182" indent="-342886">
              <a:lnSpc>
                <a:spcPct val="90000"/>
              </a:lnSpc>
              <a:spcBef>
                <a:spcPts val="1000"/>
              </a:spcBef>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Expanded services beyond Nyalenda - Begun operations in Manyatta B - (194 Toilets launched as at October 2023)</a:t>
            </a:r>
            <a:endParaRPr lang="en-US" sz="1833" kern="0" dirty="0">
              <a:solidFill>
                <a:srgbClr val="000000"/>
              </a:solidFill>
              <a:latin typeface="Times New Roman" panose="02020603050405020304" pitchFamily="18" charset="0"/>
              <a:cs typeface="Times New Roman" panose="02020603050405020304" pitchFamily="18" charset="0"/>
              <a:sym typeface="Calibri"/>
            </a:endParaRPr>
          </a:p>
          <a:p>
            <a:pPr marL="457182" indent="-342886" algn="just">
              <a:lnSpc>
                <a:spcPct val="107000"/>
              </a:lnSpc>
              <a:spcBef>
                <a:spcPts val="1000"/>
              </a:spcBef>
              <a:spcAft>
                <a:spcPts val="800"/>
              </a:spcAft>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Safely removed over 2,000 metric </a:t>
            </a:r>
            <a:r>
              <a:rPr lang="en-US" sz="1833"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tonnes</a:t>
            </a: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 of waste from the pilot community</a:t>
            </a:r>
          </a:p>
          <a:p>
            <a:pPr marL="457182" indent="-342886" algn="just">
              <a:lnSpc>
                <a:spcPct val="107000"/>
              </a:lnSpc>
              <a:spcBef>
                <a:spcPts val="1000"/>
              </a:spcBef>
              <a:spcAft>
                <a:spcPts val="800"/>
              </a:spcAft>
              <a:buClr>
                <a:srgbClr val="000000"/>
              </a:buClr>
              <a:buSzPts val="1800"/>
              <a:buFont typeface="Arial"/>
              <a:buChar char="•"/>
            </a:pPr>
            <a:r>
              <a:rPr lang="en-US" sz="1833"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Calibri"/>
              </a:rPr>
              <a:t>Improved hygiene and health status in Nyalenda’s informal settlements through reductions cases of sanitation related diseases like typhoid, cholera and dysentery.</a:t>
            </a:r>
            <a:endParaRPr lang="en-KE" sz="1833"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Calibri"/>
            </a:endParaRPr>
          </a:p>
          <a:p>
            <a:endParaRPr lang="en-KE" sz="1500" dirty="0"/>
          </a:p>
        </p:txBody>
      </p:sp>
      <p:sp>
        <p:nvSpPr>
          <p:cNvPr id="4" name="Text 1"/>
          <p:cNvSpPr/>
          <p:nvPr/>
        </p:nvSpPr>
        <p:spPr>
          <a:xfrm>
            <a:off x="210207" y="29531"/>
            <a:ext cx="6030312" cy="578644"/>
          </a:xfrm>
          <a:prstGeom prst="rect">
            <a:avLst/>
          </a:prstGeom>
          <a:noFill/>
          <a:ln/>
        </p:spPr>
        <p:txBody>
          <a:bodyPr wrap="none" rtlCol="0" anchor="t"/>
          <a:lstStyle/>
          <a:p>
            <a:pPr>
              <a:lnSpc>
                <a:spcPts val="4556"/>
              </a:lnSpc>
            </a:pPr>
            <a:endParaRPr lang="en-US"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65765B1-CFF7-4112-8A7B-505116C5D984}"/>
              </a:ext>
            </a:extLst>
          </p:cNvPr>
          <p:cNvSpPr txBox="1"/>
          <p:nvPr/>
        </p:nvSpPr>
        <p:spPr>
          <a:xfrm>
            <a:off x="10881177" y="6414709"/>
            <a:ext cx="1478423" cy="492443"/>
          </a:xfrm>
          <a:prstGeom prst="rect">
            <a:avLst/>
          </a:prstGeom>
          <a:noFill/>
        </p:spPr>
        <p:txBody>
          <a:bodyPr wrap="square" rtlCol="0">
            <a:spAutoFit/>
          </a:bodyPr>
          <a:lstStyle/>
          <a:p>
            <a:r>
              <a:rPr lang="en-US" sz="2600" b="1" dirty="0" err="1">
                <a:solidFill>
                  <a:schemeClr val="accent5"/>
                </a:solidFill>
                <a:latin typeface="French Script MT" panose="03020402040607040605" pitchFamily="66" charset="0"/>
              </a:rPr>
              <a:t>Refresh</a:t>
            </a:r>
            <a:r>
              <a:rPr lang="en-US" sz="2600" b="1" dirty="0" err="1">
                <a:solidFill>
                  <a:srgbClr val="00B050"/>
                </a:solidFill>
                <a:latin typeface="French Script MT" panose="03020402040607040605" pitchFamily="66" charset="0"/>
              </a:rPr>
              <a:t>Life</a:t>
            </a:r>
            <a:endParaRPr lang="en-KE" sz="2600" b="1" dirty="0">
              <a:solidFill>
                <a:srgbClr val="00B050"/>
              </a:solidFill>
              <a:latin typeface="French Script MT" panose="03020402040607040605" pitchFamily="66" charset="0"/>
            </a:endParaRPr>
          </a:p>
        </p:txBody>
      </p:sp>
      <p:pic>
        <p:nvPicPr>
          <p:cNvPr id="16" name="Google Shape;107;gf4efa45da9_0_6">
            <a:extLst>
              <a:ext uri="{FF2B5EF4-FFF2-40B4-BE49-F238E27FC236}">
                <a16:creationId xmlns:a16="http://schemas.microsoft.com/office/drawing/2014/main" id="{141F115B-4D13-4936-878C-AFEF2D7FD19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530943" y="6465804"/>
            <a:ext cx="7202714" cy="292874"/>
          </a:xfrm>
          <a:prstGeom prst="rect">
            <a:avLst/>
          </a:prstGeom>
          <a:noFill/>
          <a:ln>
            <a:noFill/>
          </a:ln>
        </p:spPr>
      </p:pic>
      <p:pic>
        <p:nvPicPr>
          <p:cNvPr id="17" name="Picture 16">
            <a:extLst>
              <a:ext uri="{FF2B5EF4-FFF2-40B4-BE49-F238E27FC236}">
                <a16:creationId xmlns:a16="http://schemas.microsoft.com/office/drawing/2014/main" id="{EA25291B-09D0-48EE-A7D0-DB46EE930C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753" y="5934787"/>
            <a:ext cx="417924" cy="718448"/>
          </a:xfrm>
          <a:prstGeom prst="rect">
            <a:avLst/>
          </a:prstGeom>
        </p:spPr>
      </p:pic>
      <p:pic>
        <p:nvPicPr>
          <p:cNvPr id="6" name="Picture 5">
            <a:extLst>
              <a:ext uri="{FF2B5EF4-FFF2-40B4-BE49-F238E27FC236}">
                <a16:creationId xmlns:a16="http://schemas.microsoft.com/office/drawing/2014/main" id="{E3BAE3E4-59C1-4857-9D71-A6BD69DC92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66846" y="203705"/>
            <a:ext cx="2397968" cy="2636748"/>
          </a:xfrm>
          <a:prstGeom prst="rect">
            <a:avLst/>
          </a:prstGeom>
        </p:spPr>
      </p:pic>
      <p:pic>
        <p:nvPicPr>
          <p:cNvPr id="7" name="Picture 6">
            <a:extLst>
              <a:ext uri="{FF2B5EF4-FFF2-40B4-BE49-F238E27FC236}">
                <a16:creationId xmlns:a16="http://schemas.microsoft.com/office/drawing/2014/main" id="{29C8D4F9-2DAD-4485-911A-F5DA250F64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57730" y="69845"/>
            <a:ext cx="2062659" cy="2682473"/>
          </a:xfrm>
          <a:prstGeom prst="rect">
            <a:avLst/>
          </a:prstGeom>
        </p:spPr>
      </p:pic>
      <p:pic>
        <p:nvPicPr>
          <p:cNvPr id="9" name="Picture 8">
            <a:extLst>
              <a:ext uri="{FF2B5EF4-FFF2-40B4-BE49-F238E27FC236}">
                <a16:creationId xmlns:a16="http://schemas.microsoft.com/office/drawing/2014/main" id="{E417067E-3C80-4F2E-88A5-0C4F8D9F37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0" y="1182414"/>
            <a:ext cx="5399690" cy="1262552"/>
          </a:xfrm>
          <a:prstGeom prst="rect">
            <a:avLst/>
          </a:prstGeom>
        </p:spPr>
      </p:pic>
      <p:sp>
        <p:nvSpPr>
          <p:cNvPr id="11" name="Rectangle 10">
            <a:extLst>
              <a:ext uri="{FF2B5EF4-FFF2-40B4-BE49-F238E27FC236}">
                <a16:creationId xmlns:a16="http://schemas.microsoft.com/office/drawing/2014/main" id="{B2406583-4106-439A-8C46-BE6B129B41DC}"/>
              </a:ext>
            </a:extLst>
          </p:cNvPr>
          <p:cNvSpPr/>
          <p:nvPr/>
        </p:nvSpPr>
        <p:spPr>
          <a:xfrm>
            <a:off x="5773810" y="3014629"/>
            <a:ext cx="2756873" cy="2894575"/>
          </a:xfrm>
          <a:prstGeom prst="rect">
            <a:avLst/>
          </a:prstGeom>
        </p:spPr>
        <p:txBody>
          <a:bodyPr wrap="square">
            <a:spAutoFit/>
          </a:bodyPr>
          <a:lstStyle/>
          <a:p>
            <a:pPr>
              <a:lnSpc>
                <a:spcPts val="1993"/>
              </a:lnSpc>
            </a:pPr>
            <a:r>
              <a:rPr lang="en-US" sz="1667" b="1" dirty="0">
                <a:solidFill>
                  <a:srgbClr val="272525"/>
                </a:solidFill>
                <a:latin typeface="Times" panose="02020603050405020304" pitchFamily="18" charset="0"/>
                <a:ea typeface="Lato" pitchFamily="34" charset="-122"/>
              </a:rPr>
              <a:t>Challenges</a:t>
            </a:r>
          </a:p>
          <a:p>
            <a:pPr marL="238115" indent="-238115" algn="just">
              <a:lnSpc>
                <a:spcPts val="1993"/>
              </a:lnSpc>
              <a:buFont typeface="Arial" panose="020B0604020202020204" pitchFamily="34" charset="0"/>
              <a:buChar char="•"/>
            </a:pPr>
            <a:r>
              <a:rPr lang="en-US" sz="1500" dirty="0">
                <a:solidFill>
                  <a:srgbClr val="272525"/>
                </a:solidFill>
                <a:latin typeface="Times New Roman" panose="02020603050405020304" pitchFamily="18" charset="0"/>
                <a:ea typeface="Lato" pitchFamily="34" charset="-122"/>
                <a:cs typeface="Times New Roman" panose="02020603050405020304" pitchFamily="18" charset="0"/>
              </a:rPr>
              <a:t>Social Cultural beliefs slowed down the uptake of Fresh Fit CBTs</a:t>
            </a:r>
          </a:p>
          <a:p>
            <a:pPr marL="238115" indent="-238115" algn="just">
              <a:lnSpc>
                <a:spcPts val="1993"/>
              </a:lnSpc>
              <a:buFont typeface="Arial" panose="020B0604020202020204" pitchFamily="34" charset="0"/>
              <a:buChar char="•"/>
            </a:pPr>
            <a:r>
              <a:rPr lang="en-US" sz="1500" dirty="0">
                <a:solidFill>
                  <a:srgbClr val="272525"/>
                </a:solidFill>
                <a:latin typeface="Times New Roman" panose="02020603050405020304" pitchFamily="18" charset="0"/>
                <a:ea typeface="Lato" pitchFamily="34" charset="-122"/>
                <a:cs typeface="Times New Roman" panose="02020603050405020304" pitchFamily="18" charset="0"/>
              </a:rPr>
              <a:t>Payment Challenges especially with HH with existing VIPs</a:t>
            </a:r>
          </a:p>
          <a:p>
            <a:pPr marL="238115" indent="-238115" algn="just">
              <a:lnSpc>
                <a:spcPts val="1993"/>
              </a:lnSpc>
              <a:buFont typeface="Arial" panose="020B0604020202020204" pitchFamily="34" charset="0"/>
              <a:buChar char="•"/>
            </a:pPr>
            <a:r>
              <a:rPr lang="en-US" sz="1500" dirty="0">
                <a:solidFill>
                  <a:srgbClr val="272525"/>
                </a:solidFill>
                <a:latin typeface="Times New Roman" panose="02020603050405020304" pitchFamily="18" charset="0"/>
                <a:ea typeface="Lato" pitchFamily="34" charset="-122"/>
                <a:cs typeface="Times New Roman" panose="02020603050405020304" pitchFamily="18" charset="0"/>
              </a:rPr>
              <a:t>Ability to pay issues</a:t>
            </a:r>
          </a:p>
          <a:p>
            <a:pPr marL="238115" indent="-238115" algn="just">
              <a:lnSpc>
                <a:spcPts val="1993"/>
              </a:lnSpc>
              <a:buFont typeface="Arial" panose="020B0604020202020204" pitchFamily="34" charset="0"/>
              <a:buChar char="•"/>
            </a:pPr>
            <a:r>
              <a:rPr lang="en-US" sz="1500" dirty="0">
                <a:solidFill>
                  <a:srgbClr val="272525"/>
                </a:solidFill>
                <a:latin typeface="Times New Roman" panose="02020603050405020304" pitchFamily="18" charset="0"/>
                <a:ea typeface="Lato" pitchFamily="34" charset="-122"/>
                <a:cs typeface="Times New Roman" panose="02020603050405020304" pitchFamily="18" charset="0"/>
              </a:rPr>
              <a:t>Collaboration/coordination</a:t>
            </a:r>
            <a:endParaRPr lang="en-US" sz="1500" dirty="0">
              <a:solidFill>
                <a:srgbClr val="272525"/>
              </a:solidFill>
              <a:latin typeface="Times" panose="02020603050405020304" pitchFamily="18" charset="0"/>
              <a:ea typeface="Lato" pitchFamily="34" charset="-122"/>
            </a:endParaRPr>
          </a:p>
          <a:p>
            <a:pPr marL="238115" indent="-238115" algn="just">
              <a:lnSpc>
                <a:spcPts val="1993"/>
              </a:lnSpc>
              <a:buFont typeface="Arial" panose="020B0604020202020204" pitchFamily="34" charset="0"/>
              <a:buChar char="•"/>
            </a:pPr>
            <a:r>
              <a:rPr lang="en-US" sz="1500" dirty="0">
                <a:solidFill>
                  <a:srgbClr val="272525"/>
                </a:solidFill>
                <a:latin typeface="Times" panose="02020603050405020304" pitchFamily="18" charset="0"/>
                <a:ea typeface="Lato" pitchFamily="34" charset="-122"/>
              </a:rPr>
              <a:t>Lack of data</a:t>
            </a:r>
          </a:p>
          <a:p>
            <a:pPr marL="238115" indent="-238115" algn="just">
              <a:lnSpc>
                <a:spcPts val="1993"/>
              </a:lnSpc>
              <a:buFont typeface="Arial" panose="020B0604020202020204" pitchFamily="34" charset="0"/>
              <a:buChar char="•"/>
            </a:pPr>
            <a:r>
              <a:rPr lang="en-US" sz="1500" dirty="0">
                <a:solidFill>
                  <a:srgbClr val="272525"/>
                </a:solidFill>
                <a:latin typeface="Times" panose="02020603050405020304" pitchFamily="18" charset="0"/>
                <a:ea typeface="Lato" pitchFamily="34" charset="-122"/>
              </a:rPr>
              <a:t>Waste to value component</a:t>
            </a:r>
          </a:p>
        </p:txBody>
      </p:sp>
      <p:sp>
        <p:nvSpPr>
          <p:cNvPr id="12" name="Rectangle 11">
            <a:extLst>
              <a:ext uri="{FF2B5EF4-FFF2-40B4-BE49-F238E27FC236}">
                <a16:creationId xmlns:a16="http://schemas.microsoft.com/office/drawing/2014/main" id="{10169F55-7605-489D-8F58-8D88A245E3EB}"/>
              </a:ext>
            </a:extLst>
          </p:cNvPr>
          <p:cNvSpPr/>
          <p:nvPr/>
        </p:nvSpPr>
        <p:spPr>
          <a:xfrm>
            <a:off x="8961483" y="3033808"/>
            <a:ext cx="3054578" cy="3426579"/>
          </a:xfrm>
          <a:prstGeom prst="rect">
            <a:avLst/>
          </a:prstGeom>
        </p:spPr>
        <p:txBody>
          <a:bodyPr wrap="square">
            <a:spAutoFit/>
          </a:bodyPr>
          <a:lstStyle/>
          <a:p>
            <a:pPr>
              <a:lnSpc>
                <a:spcPts val="1993"/>
              </a:lnSpc>
            </a:pPr>
            <a:r>
              <a:rPr lang="en-US" sz="1667" b="1" dirty="0">
                <a:solidFill>
                  <a:srgbClr val="272525"/>
                </a:solidFill>
                <a:latin typeface="Times New Roman" panose="02020603050405020304" pitchFamily="18" charset="0"/>
                <a:ea typeface="Lato" pitchFamily="34" charset="-122"/>
                <a:cs typeface="Times New Roman" panose="02020603050405020304" pitchFamily="18" charset="0"/>
              </a:rPr>
              <a:t>Lessons Learnt</a:t>
            </a:r>
          </a:p>
          <a:p>
            <a:pPr marL="238115" indent="-238115">
              <a:lnSpc>
                <a:spcPts val="1993"/>
              </a:lnSpc>
              <a:buFont typeface="Arial" panose="020B0604020202020204" pitchFamily="34" charset="0"/>
              <a:buChar char="•"/>
            </a:pPr>
            <a:r>
              <a:rPr lang="en-US" sz="1667" dirty="0">
                <a:solidFill>
                  <a:srgbClr val="272525"/>
                </a:solidFill>
                <a:latin typeface="Times New Roman" panose="02020603050405020304" pitchFamily="18" charset="0"/>
                <a:ea typeface="Lato" pitchFamily="34" charset="-122"/>
                <a:cs typeface="Times New Roman" panose="02020603050405020304" pitchFamily="18" charset="0"/>
              </a:rPr>
              <a:t>Community engagement is key in implementing such technologies</a:t>
            </a:r>
          </a:p>
          <a:p>
            <a:pPr marL="238115" indent="-238115">
              <a:lnSpc>
                <a:spcPts val="1993"/>
              </a:lnSpc>
              <a:buFont typeface="Arial" panose="020B0604020202020204" pitchFamily="34" charset="0"/>
              <a:buChar char="•"/>
            </a:pPr>
            <a:r>
              <a:rPr lang="en-US" sz="1667" dirty="0">
                <a:solidFill>
                  <a:srgbClr val="272525"/>
                </a:solidFill>
                <a:latin typeface="Times New Roman" panose="02020603050405020304" pitchFamily="18" charset="0"/>
                <a:ea typeface="Lato" pitchFamily="34" charset="-122"/>
                <a:cs typeface="Times New Roman" panose="02020603050405020304" pitchFamily="18" charset="0"/>
              </a:rPr>
              <a:t>Studies to asses market and viability of the technology are critical as this would give assurance on WTP, ATP as well as product acceptability in project area.</a:t>
            </a:r>
          </a:p>
          <a:p>
            <a:pPr marL="238115" indent="-238115">
              <a:lnSpc>
                <a:spcPts val="1993"/>
              </a:lnSpc>
              <a:buFont typeface="Arial" panose="020B0604020202020204" pitchFamily="34" charset="0"/>
              <a:buChar char="•"/>
            </a:pPr>
            <a:r>
              <a:rPr lang="en-US" sz="1667" dirty="0">
                <a:solidFill>
                  <a:srgbClr val="272525"/>
                </a:solidFill>
                <a:latin typeface="Times New Roman" panose="02020603050405020304" pitchFamily="18" charset="0"/>
                <a:ea typeface="Lato" pitchFamily="34" charset="-122"/>
                <a:cs typeface="Times New Roman" panose="02020603050405020304" pitchFamily="18" charset="0"/>
              </a:rPr>
              <a:t>Engagement of Public health departments is key in assuring the public of product safety</a:t>
            </a:r>
          </a:p>
        </p:txBody>
      </p:sp>
    </p:spTree>
    <p:extLst>
      <p:ext uri="{BB962C8B-B14F-4D97-AF65-F5344CB8AC3E}">
        <p14:creationId xmlns:p14="http://schemas.microsoft.com/office/powerpoint/2010/main" val="3399670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294702" y="170679"/>
            <a:ext cx="7377850" cy="591322"/>
          </a:xfrm>
          <a:prstGeom prst="rect">
            <a:avLst/>
          </a:prstGeom>
          <a:noFill/>
          <a:ln/>
        </p:spPr>
        <p:txBody>
          <a:bodyPr wrap="square" rtlCol="0" anchor="t"/>
          <a:lstStyle/>
          <a:p>
            <a:pPr>
              <a:lnSpc>
                <a:spcPts val="4556"/>
              </a:lnSpc>
            </a:pPr>
            <a:r>
              <a:rPr lang="en-US" sz="2000" b="1" dirty="0">
                <a:solidFill>
                  <a:srgbClr val="312F2B"/>
                </a:solidFill>
                <a:latin typeface="Times New Roman" panose="02020603050405020304" pitchFamily="18" charset="0"/>
                <a:ea typeface="Gelasio" pitchFamily="34" charset="-122"/>
                <a:cs typeface="Times New Roman" panose="02020603050405020304" pitchFamily="18" charset="0"/>
              </a:rPr>
              <a:t>Future Collaborations and the Role of Container-Based Sanitation</a:t>
            </a:r>
            <a:endParaRPr lang="en-US" sz="20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FE98B44-9310-4057-9EA1-66D570528EE9}"/>
              </a:ext>
            </a:extLst>
          </p:cNvPr>
          <p:cNvSpPr txBox="1"/>
          <p:nvPr/>
        </p:nvSpPr>
        <p:spPr>
          <a:xfrm>
            <a:off x="10881177" y="6414709"/>
            <a:ext cx="1478423" cy="492443"/>
          </a:xfrm>
          <a:prstGeom prst="rect">
            <a:avLst/>
          </a:prstGeom>
          <a:noFill/>
        </p:spPr>
        <p:txBody>
          <a:bodyPr wrap="square" rtlCol="0">
            <a:spAutoFit/>
          </a:bodyPr>
          <a:lstStyle/>
          <a:p>
            <a:r>
              <a:rPr lang="en-US" sz="2600" b="1" dirty="0" err="1">
                <a:solidFill>
                  <a:schemeClr val="accent5"/>
                </a:solidFill>
                <a:latin typeface="French Script MT" panose="03020402040607040605" pitchFamily="66" charset="0"/>
              </a:rPr>
              <a:t>Refresh</a:t>
            </a:r>
            <a:r>
              <a:rPr lang="en-US" sz="2600" b="1" dirty="0" err="1">
                <a:solidFill>
                  <a:srgbClr val="00B050"/>
                </a:solidFill>
                <a:latin typeface="French Script MT" panose="03020402040607040605" pitchFamily="66" charset="0"/>
              </a:rPr>
              <a:t>Life</a:t>
            </a:r>
            <a:endParaRPr lang="en-KE" sz="2600" b="1" dirty="0">
              <a:solidFill>
                <a:srgbClr val="00B050"/>
              </a:solidFill>
              <a:latin typeface="French Script MT" panose="03020402040607040605" pitchFamily="66" charset="0"/>
            </a:endParaRPr>
          </a:p>
        </p:txBody>
      </p:sp>
      <p:pic>
        <p:nvPicPr>
          <p:cNvPr id="13" name="Google Shape;107;gf4efa45da9_0_6">
            <a:extLst>
              <a:ext uri="{FF2B5EF4-FFF2-40B4-BE49-F238E27FC236}">
                <a16:creationId xmlns:a16="http://schemas.microsoft.com/office/drawing/2014/main" id="{023E9E23-7413-4F68-8554-298A36F8344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87324" y="6153360"/>
            <a:ext cx="7202714" cy="591321"/>
          </a:xfrm>
          <a:prstGeom prst="rect">
            <a:avLst/>
          </a:prstGeom>
          <a:noFill/>
          <a:ln>
            <a:noFill/>
          </a:ln>
        </p:spPr>
      </p:pic>
      <p:pic>
        <p:nvPicPr>
          <p:cNvPr id="14" name="Picture 13">
            <a:extLst>
              <a:ext uri="{FF2B5EF4-FFF2-40B4-BE49-F238E27FC236}">
                <a16:creationId xmlns:a16="http://schemas.microsoft.com/office/drawing/2014/main" id="{838335ED-5F1D-425D-B2A4-93EA9F1CEC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702" y="6055484"/>
            <a:ext cx="417924" cy="718448"/>
          </a:xfrm>
          <a:prstGeom prst="rect">
            <a:avLst/>
          </a:prstGeom>
        </p:spPr>
      </p:pic>
      <p:sp>
        <p:nvSpPr>
          <p:cNvPr id="15" name="Shape 2">
            <a:extLst>
              <a:ext uri="{FF2B5EF4-FFF2-40B4-BE49-F238E27FC236}">
                <a16:creationId xmlns:a16="http://schemas.microsoft.com/office/drawing/2014/main" id="{08C1C2A5-F438-4B2B-B452-3256E9612A0D}"/>
              </a:ext>
            </a:extLst>
          </p:cNvPr>
          <p:cNvSpPr/>
          <p:nvPr/>
        </p:nvSpPr>
        <p:spPr>
          <a:xfrm>
            <a:off x="612536" y="902900"/>
            <a:ext cx="2808387" cy="4047803"/>
          </a:xfrm>
          <a:prstGeom prst="roundRect">
            <a:avLst>
              <a:gd name="adj" fmla="val 2967"/>
            </a:avLst>
          </a:prstGeom>
          <a:solidFill>
            <a:srgbClr val="E8E8E3"/>
          </a:solidFill>
          <a:ln w="13811">
            <a:solidFill>
              <a:srgbClr val="D1D1C7"/>
            </a:solidFill>
            <a:prstDash val="solid"/>
          </a:ln>
        </p:spPr>
        <p:txBody>
          <a:bodyPr/>
          <a:lstStyle/>
          <a:p>
            <a:r>
              <a:rPr lang="en-US" sz="1500" b="1" dirty="0"/>
              <a:t>PLANS</a:t>
            </a:r>
            <a:endParaRPr lang="en-US" sz="1500" dirty="0"/>
          </a:p>
          <a:p>
            <a:pPr marL="285739" indent="-285739">
              <a:buFont typeface="Arial" panose="020B0604020202020204" pitchFamily="34" charset="0"/>
              <a:buChar char="•"/>
            </a:pPr>
            <a:r>
              <a:rPr lang="en-US" sz="1667" dirty="0">
                <a:solidFill>
                  <a:srgbClr val="272525"/>
                </a:solidFill>
                <a:latin typeface="Times New Roman" panose="02020603050405020304" pitchFamily="18" charset="0"/>
                <a:ea typeface="Lato" pitchFamily="34" charset="-122"/>
                <a:cs typeface="Times New Roman" panose="02020603050405020304" pitchFamily="18" charset="0"/>
              </a:rPr>
              <a:t>Continued collaborations with Fresh Life to expand container-based sanitation initiatives into entire Nyalenda and Manyatta.</a:t>
            </a:r>
          </a:p>
          <a:p>
            <a:pPr marL="285739" indent="-285739">
              <a:buFont typeface="Arial" panose="020B0604020202020204" pitchFamily="34" charset="0"/>
              <a:buChar char="•"/>
            </a:pPr>
            <a:endParaRPr lang="en-US" sz="1667" dirty="0">
              <a:solidFill>
                <a:srgbClr val="272525"/>
              </a:solidFill>
              <a:latin typeface="Times New Roman" panose="02020603050405020304" pitchFamily="18" charset="0"/>
              <a:ea typeface="Lato" pitchFamily="34" charset="-122"/>
              <a:cs typeface="Times New Roman" panose="02020603050405020304" pitchFamily="18" charset="0"/>
            </a:endParaRPr>
          </a:p>
          <a:p>
            <a:pPr marL="285739" indent="-285739">
              <a:buFont typeface="Arial" panose="020B0604020202020204" pitchFamily="34" charset="0"/>
              <a:buChar char="•"/>
            </a:pPr>
            <a:r>
              <a:rPr lang="en-US" sz="1667" dirty="0">
                <a:solidFill>
                  <a:srgbClr val="272525"/>
                </a:solidFill>
                <a:latin typeface="Times New Roman" panose="02020603050405020304" pitchFamily="18" charset="0"/>
                <a:ea typeface="Lato" pitchFamily="34" charset="-122"/>
                <a:cs typeface="Times New Roman" panose="02020603050405020304" pitchFamily="18" charset="0"/>
              </a:rPr>
              <a:t>Share our expertise, knowledge and experience on container based toilets with other cities and towns in Kenya with similar sanitation related challenges </a:t>
            </a:r>
            <a:r>
              <a:rPr lang="en-US" sz="1667" dirty="0" err="1">
                <a:solidFill>
                  <a:srgbClr val="272525"/>
                </a:solidFill>
                <a:latin typeface="Times New Roman" panose="02020603050405020304" pitchFamily="18" charset="0"/>
                <a:ea typeface="Lato" pitchFamily="34" charset="-122"/>
                <a:cs typeface="Times New Roman" panose="02020603050405020304" pitchFamily="18" charset="0"/>
              </a:rPr>
              <a:t>i.e</a:t>
            </a:r>
            <a:r>
              <a:rPr lang="en-US" sz="1667" dirty="0">
                <a:solidFill>
                  <a:srgbClr val="272525"/>
                </a:solidFill>
                <a:latin typeface="Times New Roman" panose="02020603050405020304" pitchFamily="18" charset="0"/>
                <a:ea typeface="Lato" pitchFamily="34" charset="-122"/>
                <a:cs typeface="Times New Roman" panose="02020603050405020304" pitchFamily="18" charset="0"/>
              </a:rPr>
              <a:t> Nakuru, Mombasa </a:t>
            </a:r>
            <a:r>
              <a:rPr lang="en-US" sz="1667" dirty="0" err="1">
                <a:solidFill>
                  <a:srgbClr val="272525"/>
                </a:solidFill>
                <a:latin typeface="Times New Roman" panose="02020603050405020304" pitchFamily="18" charset="0"/>
                <a:ea typeface="Lato" pitchFamily="34" charset="-122"/>
                <a:cs typeface="Times New Roman" panose="02020603050405020304" pitchFamily="18" charset="0"/>
              </a:rPr>
              <a:t>etc</a:t>
            </a:r>
            <a:r>
              <a:rPr lang="en-US" sz="1667" dirty="0">
                <a:solidFill>
                  <a:srgbClr val="272525"/>
                </a:solidFill>
                <a:latin typeface="Times New Roman" panose="02020603050405020304" pitchFamily="18" charset="0"/>
                <a:ea typeface="Lato" pitchFamily="34" charset="-122"/>
                <a:cs typeface="Times New Roman" panose="02020603050405020304" pitchFamily="18" charset="0"/>
              </a:rPr>
              <a:t> </a:t>
            </a:r>
            <a:endParaRPr lang="en-US" sz="1667" dirty="0">
              <a:latin typeface="Times New Roman" panose="02020603050405020304" pitchFamily="18" charset="0"/>
              <a:cs typeface="Times New Roman" panose="02020603050405020304" pitchFamily="18" charset="0"/>
            </a:endParaRPr>
          </a:p>
        </p:txBody>
      </p:sp>
      <p:sp>
        <p:nvSpPr>
          <p:cNvPr id="16" name="Shape 2">
            <a:extLst>
              <a:ext uri="{FF2B5EF4-FFF2-40B4-BE49-F238E27FC236}">
                <a16:creationId xmlns:a16="http://schemas.microsoft.com/office/drawing/2014/main" id="{A8A92100-5930-46A8-8ADD-5C22ACD07F99}"/>
              </a:ext>
            </a:extLst>
          </p:cNvPr>
          <p:cNvSpPr/>
          <p:nvPr/>
        </p:nvSpPr>
        <p:spPr>
          <a:xfrm>
            <a:off x="4557613" y="2105557"/>
            <a:ext cx="2808387" cy="4047803"/>
          </a:xfrm>
          <a:prstGeom prst="roundRect">
            <a:avLst>
              <a:gd name="adj" fmla="val 2967"/>
            </a:avLst>
          </a:prstGeom>
          <a:solidFill>
            <a:srgbClr val="E8E8E3"/>
          </a:solidFill>
          <a:ln w="13811">
            <a:solidFill>
              <a:srgbClr val="D1D1C7"/>
            </a:solidFill>
            <a:prstDash val="solid"/>
          </a:ln>
        </p:spPr>
        <p:txBody>
          <a:bodyPr/>
          <a:lstStyle/>
          <a:p>
            <a:r>
              <a:rPr lang="en-US" sz="1500" b="1" dirty="0"/>
              <a:t>Importance of Container Based Sanitation Solutions</a:t>
            </a:r>
          </a:p>
          <a:p>
            <a:endParaRPr lang="en-US" sz="1500" b="1" dirty="0"/>
          </a:p>
          <a:p>
            <a:r>
              <a:rPr lang="en-US" sz="1667" dirty="0">
                <a:latin typeface="Times New Roman" panose="02020603050405020304" pitchFamily="18" charset="0"/>
                <a:cs typeface="Times New Roman" panose="02020603050405020304" pitchFamily="18" charset="0"/>
              </a:rPr>
              <a:t>Container based toilets Play a critical role in addressing sanitation challenges in urban areas as they offer scalable and adaptable solutions that can be tailored to specific needs of different areas and people. </a:t>
            </a:r>
            <a:r>
              <a:rPr lang="en-US" sz="1667" dirty="0" err="1">
                <a:latin typeface="Times New Roman" panose="02020603050405020304" pitchFamily="18" charset="0"/>
                <a:cs typeface="Times New Roman" panose="02020603050405020304" pitchFamily="18" charset="0"/>
              </a:rPr>
              <a:t>i.e</a:t>
            </a:r>
            <a:r>
              <a:rPr lang="en-US" sz="1667" dirty="0">
                <a:latin typeface="Times New Roman" panose="02020603050405020304" pitchFamily="18" charset="0"/>
                <a:cs typeface="Times New Roman" panose="02020603050405020304" pitchFamily="18" charset="0"/>
              </a:rPr>
              <a:t> the Fresh Fit toilet for the elderly and PLWDs  and the FLTs for areas </a:t>
            </a:r>
            <a:r>
              <a:rPr lang="en-US" sz="1667" dirty="0">
                <a:solidFill>
                  <a:prstClr val="black"/>
                </a:solidFill>
                <a:latin typeface="Times New Roman" panose="02020603050405020304" pitchFamily="18" charset="0"/>
                <a:cs typeface="Times New Roman" panose="02020603050405020304" pitchFamily="18" charset="0"/>
              </a:rPr>
              <a:t>with high water table and loose collapsible soils</a:t>
            </a:r>
            <a:endParaRPr lang="en-US" sz="1667" dirty="0">
              <a:latin typeface="Times New Roman" panose="02020603050405020304" pitchFamily="18" charset="0"/>
              <a:cs typeface="Times New Roman" panose="02020603050405020304" pitchFamily="18" charset="0"/>
            </a:endParaRPr>
          </a:p>
        </p:txBody>
      </p:sp>
      <p:sp>
        <p:nvSpPr>
          <p:cNvPr id="17" name="Shape 2">
            <a:extLst>
              <a:ext uri="{FF2B5EF4-FFF2-40B4-BE49-F238E27FC236}">
                <a16:creationId xmlns:a16="http://schemas.microsoft.com/office/drawing/2014/main" id="{3C01B953-F099-4BBF-8584-647FD1A37BDD}"/>
              </a:ext>
            </a:extLst>
          </p:cNvPr>
          <p:cNvSpPr/>
          <p:nvPr/>
        </p:nvSpPr>
        <p:spPr>
          <a:xfrm>
            <a:off x="8558738" y="466341"/>
            <a:ext cx="2808387" cy="5687019"/>
          </a:xfrm>
          <a:prstGeom prst="roundRect">
            <a:avLst>
              <a:gd name="adj" fmla="val 2967"/>
            </a:avLst>
          </a:prstGeom>
          <a:solidFill>
            <a:srgbClr val="E8E8E3"/>
          </a:solidFill>
          <a:ln w="13811">
            <a:solidFill>
              <a:srgbClr val="D1D1C7"/>
            </a:solidFill>
            <a:prstDash val="solid"/>
          </a:ln>
        </p:spPr>
        <p:txBody>
          <a:bodyPr/>
          <a:lstStyle/>
          <a:p>
            <a:r>
              <a:rPr lang="en-US" sz="1500" b="1" dirty="0"/>
              <a:t>Barriers </a:t>
            </a:r>
          </a:p>
          <a:p>
            <a:endParaRPr lang="en-US" sz="1500" b="1" dirty="0"/>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Limited Funding on sanitation</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Availability of data</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Weak Enforcement and regulatory framework</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Public perception and cultural barriers</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Ability to pay and willingness to pay for sanitation </a:t>
            </a:r>
          </a:p>
          <a:p>
            <a:endParaRPr lang="en-US" sz="1667" dirty="0">
              <a:latin typeface="Times New Roman" panose="02020603050405020304" pitchFamily="18" charset="0"/>
              <a:cs typeface="Times New Roman" panose="02020603050405020304" pitchFamily="18" charset="0"/>
            </a:endParaRPr>
          </a:p>
          <a:p>
            <a:r>
              <a:rPr lang="en-US" sz="1667" b="1" dirty="0">
                <a:latin typeface="Times New Roman" panose="02020603050405020304" pitchFamily="18" charset="0"/>
                <a:cs typeface="Times New Roman" panose="02020603050405020304" pitchFamily="18" charset="0"/>
              </a:rPr>
              <a:t>Enablers</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Proper coordination and collaboration</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Advocacy and sensitization </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Innovation </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Strengthening Governance</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Surveys </a:t>
            </a:r>
          </a:p>
          <a:p>
            <a:pPr marL="285739" indent="-285739">
              <a:buFont typeface="Arial" panose="020B0604020202020204" pitchFamily="34" charset="0"/>
              <a:buChar char="•"/>
            </a:pPr>
            <a:r>
              <a:rPr lang="en-US" sz="1667" dirty="0">
                <a:latin typeface="Times New Roman" panose="02020603050405020304" pitchFamily="18" charset="0"/>
                <a:cs typeface="Times New Roman" panose="02020603050405020304" pitchFamily="18" charset="0"/>
              </a:rPr>
              <a:t>Pitching for FSTP</a:t>
            </a:r>
          </a:p>
          <a:p>
            <a:pPr marL="285739" indent="-285739">
              <a:buFont typeface="Arial" panose="020B0604020202020204" pitchFamily="34" charset="0"/>
              <a:buChar char="•"/>
            </a:pPr>
            <a:endParaRPr lang="en-US" sz="1667"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FE98B44-9310-4057-9EA1-66D570528EE9}"/>
              </a:ext>
            </a:extLst>
          </p:cNvPr>
          <p:cNvSpPr txBox="1"/>
          <p:nvPr/>
        </p:nvSpPr>
        <p:spPr>
          <a:xfrm>
            <a:off x="10881177" y="6414709"/>
            <a:ext cx="1478423" cy="492443"/>
          </a:xfrm>
          <a:prstGeom prst="rect">
            <a:avLst/>
          </a:prstGeom>
          <a:noFill/>
        </p:spPr>
        <p:txBody>
          <a:bodyPr wrap="square" rtlCol="0">
            <a:spAutoFit/>
          </a:bodyPr>
          <a:lstStyle/>
          <a:p>
            <a:r>
              <a:rPr lang="en-US" sz="2600" b="1" dirty="0" err="1">
                <a:solidFill>
                  <a:schemeClr val="accent5"/>
                </a:solidFill>
                <a:latin typeface="French Script MT" panose="03020402040607040605" pitchFamily="66" charset="0"/>
              </a:rPr>
              <a:t>Refresh</a:t>
            </a:r>
            <a:r>
              <a:rPr lang="en-US" sz="2600" b="1" dirty="0" err="1">
                <a:solidFill>
                  <a:srgbClr val="00B050"/>
                </a:solidFill>
                <a:latin typeface="French Script MT" panose="03020402040607040605" pitchFamily="66" charset="0"/>
              </a:rPr>
              <a:t>Life</a:t>
            </a:r>
            <a:endParaRPr lang="en-KE" sz="2600" b="1" dirty="0">
              <a:solidFill>
                <a:srgbClr val="00B050"/>
              </a:solidFill>
              <a:latin typeface="French Script MT" panose="03020402040607040605" pitchFamily="66" charset="0"/>
            </a:endParaRPr>
          </a:p>
        </p:txBody>
      </p:sp>
      <p:pic>
        <p:nvPicPr>
          <p:cNvPr id="13" name="Google Shape;107;gf4efa45da9_0_6">
            <a:extLst>
              <a:ext uri="{FF2B5EF4-FFF2-40B4-BE49-F238E27FC236}">
                <a16:creationId xmlns:a16="http://schemas.microsoft.com/office/drawing/2014/main" id="{023E9E23-7413-4F68-8554-298A36F8344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87324" y="6153360"/>
            <a:ext cx="7202714" cy="591321"/>
          </a:xfrm>
          <a:prstGeom prst="rect">
            <a:avLst/>
          </a:prstGeom>
          <a:noFill/>
          <a:ln>
            <a:noFill/>
          </a:ln>
        </p:spPr>
      </p:pic>
      <p:pic>
        <p:nvPicPr>
          <p:cNvPr id="14" name="Picture 13">
            <a:extLst>
              <a:ext uri="{FF2B5EF4-FFF2-40B4-BE49-F238E27FC236}">
                <a16:creationId xmlns:a16="http://schemas.microsoft.com/office/drawing/2014/main" id="{838335ED-5F1D-425D-B2A4-93EA9F1CEC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702" y="6055484"/>
            <a:ext cx="417924" cy="718448"/>
          </a:xfrm>
          <a:prstGeom prst="rect">
            <a:avLst/>
          </a:prstGeom>
        </p:spPr>
      </p:pic>
      <p:sp>
        <p:nvSpPr>
          <p:cNvPr id="9" name="Google Shape;177;gf4efa45da9_0_54"/>
          <p:cNvSpPr txBox="1"/>
          <p:nvPr/>
        </p:nvSpPr>
        <p:spPr>
          <a:xfrm>
            <a:off x="3690775" y="2742243"/>
            <a:ext cx="5666813" cy="1107965"/>
          </a:xfrm>
          <a:prstGeom prst="rect">
            <a:avLst/>
          </a:prstGeom>
          <a:noFill/>
          <a:ln>
            <a:noFill/>
          </a:ln>
        </p:spPr>
        <p:txBody>
          <a:bodyPr spcFirstLastPara="1" wrap="square" lIns="91425" tIns="91425" rIns="91425" bIns="91425" anchor="t" anchorCtr="0">
            <a:spAutoFit/>
          </a:bodyPr>
          <a:lstStyle/>
          <a:p>
            <a:pPr defTabSz="914363">
              <a:buClr>
                <a:srgbClr val="000000"/>
              </a:buClr>
            </a:pPr>
            <a:r>
              <a:rPr lang="en-US" sz="6000" kern="0" dirty="0">
                <a:solidFill>
                  <a:srgbClr val="002060"/>
                </a:solidFill>
                <a:latin typeface="Times New Roman" panose="02020603050405020304" pitchFamily="18" charset="0"/>
                <a:ea typeface="Comfortaa"/>
                <a:cs typeface="Times New Roman" panose="02020603050405020304" pitchFamily="18" charset="0"/>
                <a:sym typeface="Comfortaa"/>
              </a:rPr>
              <a:t>THANK YOU</a:t>
            </a:r>
            <a:endParaRPr sz="6000" kern="0" dirty="0">
              <a:solidFill>
                <a:srgbClr val="002060"/>
              </a:solidFill>
              <a:latin typeface="Times New Roman" panose="02020603050405020304" pitchFamily="18" charset="0"/>
              <a:ea typeface="Comfortaa"/>
              <a:cs typeface="Times New Roman" panose="02020603050405020304" pitchFamily="18" charset="0"/>
              <a:sym typeface="Comfortaa"/>
            </a:endParaRPr>
          </a:p>
        </p:txBody>
      </p:sp>
    </p:spTree>
    <p:extLst>
      <p:ext uri="{BB962C8B-B14F-4D97-AF65-F5344CB8AC3E}">
        <p14:creationId xmlns:p14="http://schemas.microsoft.com/office/powerpoint/2010/main" val="707955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E6ACABB-4AD6-6607-8B31-DE5E1718726E}"/>
              </a:ext>
            </a:extLst>
          </p:cNvPr>
          <p:cNvSpPr>
            <a:spLocks noGrp="1"/>
          </p:cNvSpPr>
          <p:nvPr>
            <p:ph idx="1"/>
          </p:nvPr>
        </p:nvSpPr>
        <p:spPr/>
        <p:txBody>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POUR CHOISIR L'ÉCRAN PARTAGÉ CORRESPONDANT À VOTRE LANGUE, VEUILLEZ CHOISIR COMME INDIQUÉ SUR L'IMAGE :</a:t>
            </a:r>
          </a:p>
        </p:txBody>
      </p:sp>
      <p:sp>
        <p:nvSpPr>
          <p:cNvPr id="4" name="Titel 1">
            <a:extLst>
              <a:ext uri="{FF2B5EF4-FFF2-40B4-BE49-F238E27FC236}">
                <a16:creationId xmlns:a16="http://schemas.microsoft.com/office/drawing/2014/main" id="{2071A719-FBEC-155F-2258-921C5455A22C}"/>
              </a:ext>
            </a:extLst>
          </p:cNvPr>
          <p:cNvSpPr>
            <a:spLocks noGrp="1"/>
          </p:cNvSpPr>
          <p:nvPr>
            <p:ph type="title"/>
          </p:nvPr>
        </p:nvSpPr>
        <p:spPr>
          <a:xfrm>
            <a:off x="838200" y="365125"/>
            <a:ext cx="10515600" cy="1325563"/>
          </a:xfrm>
        </p:spPr>
        <p:txBody>
          <a:bodyPr>
            <a:normAutofit/>
          </a:bodyPr>
          <a:lstStyle/>
          <a:p>
            <a:r>
              <a:rPr lang="fr-FR" sz="4400" b="1" dirty="0">
                <a:solidFill>
                  <a:srgbClr val="00B0F0"/>
                </a:solidFill>
              </a:rPr>
              <a:t>HOUSEKEEPING RULES / </a:t>
            </a:r>
            <a:br>
              <a:rPr lang="fr-FR" sz="4400" b="1" dirty="0">
                <a:solidFill>
                  <a:srgbClr val="00B0F0"/>
                </a:solidFill>
              </a:rPr>
            </a:br>
            <a:r>
              <a:rPr lang="fr-FR" sz="4400" b="1" dirty="0">
                <a:solidFill>
                  <a:srgbClr val="00B0F0"/>
                </a:solidFill>
              </a:rPr>
              <a:t>PARTICIPATION ‘HOW TO’</a:t>
            </a:r>
            <a:endParaRPr lang="de-DE" dirty="0"/>
          </a:p>
        </p:txBody>
      </p:sp>
      <p:grpSp>
        <p:nvGrpSpPr>
          <p:cNvPr id="5" name="Groupe 15">
            <a:extLst>
              <a:ext uri="{FF2B5EF4-FFF2-40B4-BE49-F238E27FC236}">
                <a16:creationId xmlns:a16="http://schemas.microsoft.com/office/drawing/2014/main" id="{92C55B5E-39AB-646D-7BD7-686DBE23F117}"/>
              </a:ext>
            </a:extLst>
          </p:cNvPr>
          <p:cNvGrpSpPr/>
          <p:nvPr/>
        </p:nvGrpSpPr>
        <p:grpSpPr>
          <a:xfrm>
            <a:off x="2226000" y="2981531"/>
            <a:ext cx="7740000" cy="3244953"/>
            <a:chOff x="2131807" y="2602966"/>
            <a:chExt cx="5586793" cy="1994840"/>
          </a:xfrm>
        </p:grpSpPr>
        <p:grpSp>
          <p:nvGrpSpPr>
            <p:cNvPr id="6" name="Groupe 3">
              <a:extLst>
                <a:ext uri="{FF2B5EF4-FFF2-40B4-BE49-F238E27FC236}">
                  <a16:creationId xmlns:a16="http://schemas.microsoft.com/office/drawing/2014/main" id="{4D423CEA-CC58-312B-7BE0-D1715C748D48}"/>
                </a:ext>
              </a:extLst>
            </p:cNvPr>
            <p:cNvGrpSpPr/>
            <p:nvPr/>
          </p:nvGrpSpPr>
          <p:grpSpPr>
            <a:xfrm>
              <a:off x="2131807" y="2644364"/>
              <a:ext cx="4528457" cy="1953442"/>
              <a:chOff x="772886" y="3728901"/>
              <a:chExt cx="4528457" cy="1953442"/>
            </a:xfrm>
          </p:grpSpPr>
          <p:pic>
            <p:nvPicPr>
              <p:cNvPr id="10" name="Image 4">
                <a:extLst>
                  <a:ext uri="{FF2B5EF4-FFF2-40B4-BE49-F238E27FC236}">
                    <a16:creationId xmlns:a16="http://schemas.microsoft.com/office/drawing/2014/main" id="{804F0A69-E599-5A35-CA13-B93B705E210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81742" y="3728901"/>
                <a:ext cx="4419601" cy="1741714"/>
              </a:xfrm>
              <a:prstGeom prst="rect">
                <a:avLst/>
              </a:prstGeom>
            </p:spPr>
          </p:pic>
          <p:sp>
            <p:nvSpPr>
              <p:cNvPr id="11" name="Rectangle 5">
                <a:extLst>
                  <a:ext uri="{FF2B5EF4-FFF2-40B4-BE49-F238E27FC236}">
                    <a16:creationId xmlns:a16="http://schemas.microsoft.com/office/drawing/2014/main" id="{58BAD10C-1CD1-F3D6-5B20-E814D78496D9}"/>
                  </a:ext>
                </a:extLst>
              </p:cNvPr>
              <p:cNvSpPr/>
              <p:nvPr/>
            </p:nvSpPr>
            <p:spPr>
              <a:xfrm>
                <a:off x="772886" y="3940629"/>
                <a:ext cx="2492828" cy="1741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 coins arrondis 12">
              <a:extLst>
                <a:ext uri="{FF2B5EF4-FFF2-40B4-BE49-F238E27FC236}">
                  <a16:creationId xmlns:a16="http://schemas.microsoft.com/office/drawing/2014/main" id="{6E873695-F003-F96D-BE2B-353726A95034}"/>
                </a:ext>
              </a:extLst>
            </p:cNvPr>
            <p:cNvSpPr/>
            <p:nvPr/>
          </p:nvSpPr>
          <p:spPr>
            <a:xfrm>
              <a:off x="4624635" y="2602966"/>
              <a:ext cx="1198860" cy="211728"/>
            </a:xfrm>
            <a:prstGeom prst="roundRect">
              <a:avLst/>
            </a:prstGeom>
            <a:noFill/>
            <a:ln w="38100">
              <a:solidFill>
                <a:srgbClr val="04D6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 coins arrondis 13">
              <a:extLst>
                <a:ext uri="{FF2B5EF4-FFF2-40B4-BE49-F238E27FC236}">
                  <a16:creationId xmlns:a16="http://schemas.microsoft.com/office/drawing/2014/main" id="{33AFD382-5E9F-C995-08BA-5AF280226CBF}"/>
                </a:ext>
              </a:extLst>
            </p:cNvPr>
            <p:cNvSpPr/>
            <p:nvPr/>
          </p:nvSpPr>
          <p:spPr>
            <a:xfrm>
              <a:off x="4633736" y="3267334"/>
              <a:ext cx="2048829" cy="573719"/>
            </a:xfrm>
            <a:prstGeom prst="roundRect">
              <a:avLst/>
            </a:prstGeom>
            <a:noFill/>
            <a:ln w="38100">
              <a:solidFill>
                <a:srgbClr val="04D6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lèche : demi-tour 14">
              <a:extLst>
                <a:ext uri="{FF2B5EF4-FFF2-40B4-BE49-F238E27FC236}">
                  <a16:creationId xmlns:a16="http://schemas.microsoft.com/office/drawing/2014/main" id="{56F27DDD-D443-A133-E0A9-8C7F39CCE2FC}"/>
                </a:ext>
              </a:extLst>
            </p:cNvPr>
            <p:cNvSpPr/>
            <p:nvPr/>
          </p:nvSpPr>
          <p:spPr>
            <a:xfrm rot="5400000">
              <a:off x="6236616" y="2309431"/>
              <a:ext cx="1180487" cy="1783480"/>
            </a:xfrm>
            <a:prstGeom prst="uturnArrow">
              <a:avLst>
                <a:gd name="adj1" fmla="val 9923"/>
                <a:gd name="adj2" fmla="val 15577"/>
                <a:gd name="adj3" fmla="val 22487"/>
                <a:gd name="adj4" fmla="val 43750"/>
                <a:gd name="adj5" fmla="val 55261"/>
              </a:avLst>
            </a:prstGeom>
            <a:solidFill>
              <a:srgbClr val="04D6EC"/>
            </a:solidFill>
            <a:ln>
              <a:solidFill>
                <a:srgbClr val="04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feld 11">
            <a:extLst>
              <a:ext uri="{FF2B5EF4-FFF2-40B4-BE49-F238E27FC236}">
                <a16:creationId xmlns:a16="http://schemas.microsoft.com/office/drawing/2014/main" id="{AB9C8DAB-D6EE-C1F8-58FB-4625D71CC36E}"/>
              </a:ext>
            </a:extLst>
          </p:cNvPr>
          <p:cNvSpPr txBox="1"/>
          <p:nvPr/>
        </p:nvSpPr>
        <p:spPr>
          <a:xfrm>
            <a:off x="6019148" y="4647178"/>
            <a:ext cx="1476000" cy="169277"/>
          </a:xfrm>
          <a:prstGeom prst="rect">
            <a:avLst/>
          </a:prstGeom>
          <a:solidFill>
            <a:srgbClr val="0E72E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[Eng]-Sandrine</a:t>
            </a:r>
            <a:r>
              <a:rPr kumimoji="0" lang="de-DE" sz="1100" b="0" i="0" u="none" strike="noStrike" kern="1200" cap="none" spc="0" normalizeH="0" noProof="0" dirty="0">
                <a:ln>
                  <a:noFill/>
                </a:ln>
                <a:solidFill>
                  <a:prstClr val="white"/>
                </a:solidFill>
                <a:effectLst/>
                <a:uLnTx/>
                <a:uFillTx/>
                <a:latin typeface="Arial Narrow" panose="020B0606020202030204" pitchFamily="34" charset="0"/>
                <a:ea typeface="+mn-ea"/>
                <a:cs typeface="+mn-cs"/>
              </a:rPr>
              <a:t> SIGUI</a:t>
            </a:r>
            <a:endParaRPr kumimoji="0" lang="de-DE"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 name="Textfeld 11">
            <a:extLst>
              <a:ext uri="{FF2B5EF4-FFF2-40B4-BE49-F238E27FC236}">
                <a16:creationId xmlns:a16="http://schemas.microsoft.com/office/drawing/2014/main" id="{2CA2F487-37F0-E2B8-9976-E3A7D1C56CB8}"/>
              </a:ext>
            </a:extLst>
          </p:cNvPr>
          <p:cNvSpPr txBox="1"/>
          <p:nvPr/>
        </p:nvSpPr>
        <p:spPr>
          <a:xfrm>
            <a:off x="6019148" y="4410160"/>
            <a:ext cx="1476000" cy="169277"/>
          </a:xfrm>
          <a:prstGeom prst="rect">
            <a:avLst/>
          </a:prstGeom>
          <a:solidFill>
            <a:srgbClr val="242424"/>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[Fr]-Alexandra DUBOIS</a:t>
            </a:r>
          </a:p>
        </p:txBody>
      </p:sp>
    </p:spTree>
    <p:extLst>
      <p:ext uri="{BB962C8B-B14F-4D97-AF65-F5344CB8AC3E}">
        <p14:creationId xmlns:p14="http://schemas.microsoft.com/office/powerpoint/2010/main" val="98367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41092" y="2826726"/>
            <a:ext cx="9086850" cy="243143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rPr>
              <a:t>Water Utility Engagement in Urban Sanitation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rPr>
              <a:t>Habiba Ali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rPr>
              <a:t> </a:t>
            </a:r>
            <a:r>
              <a:rPr kumimoji="0" lang="en-US" sz="2400" b="0" i="0" u="none" strike="noStrike" kern="1200" cap="none" spc="0" normalizeH="0" baseline="0" noProof="0" dirty="0">
                <a:ln w="9525">
                  <a:noFill/>
                  <a:prstDash val="solid"/>
                </a:ln>
                <a:solidFill>
                  <a:srgbClr val="002060"/>
                </a:solidFill>
                <a:effectLst>
                  <a:outerShdw blurRad="12700" dist="38100" dir="2700000" algn="tl" rotWithShape="0">
                    <a:prstClr val="white">
                      <a:lumMod val="50000"/>
                    </a:prstClr>
                  </a:outerShdw>
                </a:effectLst>
                <a:uLnTx/>
                <a:uFillTx/>
                <a:latin typeface="Book Antiqua" panose="02040602050305030304" pitchFamily="18" charset="0"/>
                <a:ea typeface="+mn-ea"/>
                <a:cs typeface="+mn-cs"/>
              </a:rPr>
              <a:t>Mombasa Water Supply and Sanitation Company, (MOWASSCO), Kenya</a:t>
            </a: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t="10662"/>
          <a:stretch/>
        </p:blipFill>
        <p:spPr>
          <a:xfrm>
            <a:off x="5376863" y="352425"/>
            <a:ext cx="3000375" cy="2474301"/>
          </a:xfrm>
          <a:prstGeom prst="rect">
            <a:avLst/>
          </a:prstGeom>
        </p:spPr>
      </p:pic>
    </p:spTree>
    <p:extLst>
      <p:ext uri="{BB962C8B-B14F-4D97-AF65-F5344CB8AC3E}">
        <p14:creationId xmlns:p14="http://schemas.microsoft.com/office/powerpoint/2010/main" val="3633275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5161327"/>
            <a:ext cx="9877425" cy="2172924"/>
          </a:xfrm>
        </p:spPr>
        <p:txBody>
          <a:bodyPr>
            <a:normAutofit/>
          </a:bodyPr>
          <a:lstStyle/>
          <a:p>
            <a:r>
              <a:rPr lang="en-US" dirty="0">
                <a:solidFill>
                  <a:srgbClr val="002060"/>
                </a:solidFill>
                <a:latin typeface="Book Antiqua" panose="02040602050305030304" pitchFamily="18" charset="0"/>
              </a:rPr>
              <a:t>Mombasa County has a total population of </a:t>
            </a:r>
            <a:r>
              <a:rPr lang="en-US" b="1" dirty="0">
                <a:solidFill>
                  <a:srgbClr val="002060"/>
                </a:solidFill>
                <a:latin typeface="Book Antiqua" panose="02040602050305030304" pitchFamily="18" charset="0"/>
              </a:rPr>
              <a:t>1,208,333 Million </a:t>
            </a:r>
            <a:r>
              <a:rPr lang="en-US" dirty="0">
                <a:solidFill>
                  <a:srgbClr val="002060"/>
                </a:solidFill>
                <a:latin typeface="Book Antiqua" panose="02040602050305030304" pitchFamily="18" charset="0"/>
              </a:rPr>
              <a:t>people.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28357" y="862822"/>
            <a:ext cx="3601718" cy="43640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4475" y="76199"/>
            <a:ext cx="6534150" cy="5937329"/>
          </a:xfrm>
          <a:prstGeom prst="rect">
            <a:avLst/>
          </a:prstGeom>
        </p:spPr>
      </p:pic>
    </p:spTree>
    <p:extLst>
      <p:ext uri="{BB962C8B-B14F-4D97-AF65-F5344CB8AC3E}">
        <p14:creationId xmlns:p14="http://schemas.microsoft.com/office/powerpoint/2010/main" val="2220676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214" y="-515815"/>
            <a:ext cx="10018713" cy="1752599"/>
          </a:xfrm>
        </p:spPr>
        <p:txBody>
          <a:bodyPr/>
          <a:lstStyle/>
          <a:p>
            <a:r>
              <a:rPr lang="en-US" dirty="0">
                <a:solidFill>
                  <a:srgbClr val="002060"/>
                </a:solidFill>
                <a:latin typeface="Book Antiqua" panose="02040602050305030304" pitchFamily="18" charset="0"/>
              </a:rPr>
              <a:t>Our Mandate</a:t>
            </a:r>
          </a:p>
        </p:txBody>
      </p:sp>
      <p:sp>
        <p:nvSpPr>
          <p:cNvPr id="3" name="Content Placeholder 2"/>
          <p:cNvSpPr>
            <a:spLocks noGrp="1"/>
          </p:cNvSpPr>
          <p:nvPr>
            <p:ph idx="1"/>
          </p:nvPr>
        </p:nvSpPr>
        <p:spPr>
          <a:xfrm>
            <a:off x="1344484" y="850392"/>
            <a:ext cx="5979860" cy="5623560"/>
          </a:xfrm>
        </p:spPr>
        <p:txBody>
          <a:bodyPr>
            <a:normAutofit/>
          </a:bodyPr>
          <a:lstStyle/>
          <a:p>
            <a:r>
              <a:rPr lang="en-US" dirty="0">
                <a:solidFill>
                  <a:srgbClr val="002060"/>
                </a:solidFill>
                <a:latin typeface="Book Antiqua" panose="02040602050305030304" pitchFamily="18" charset="0"/>
              </a:rPr>
              <a:t>Mombasa Water has the mandate to providing cost effective and affordable quality water and sanitation services to the residents of Mombasa County.</a:t>
            </a:r>
          </a:p>
          <a:p>
            <a:r>
              <a:rPr lang="en-US" dirty="0">
                <a:solidFill>
                  <a:srgbClr val="002060"/>
                </a:solidFill>
                <a:latin typeface="Book Antiqua" panose="02040602050305030304" pitchFamily="18" charset="0"/>
              </a:rPr>
              <a:t>MOWASSCO is responsible for both sewered and non sewered sanitation.</a:t>
            </a:r>
          </a:p>
          <a:p>
            <a:r>
              <a:rPr lang="en-US" dirty="0">
                <a:solidFill>
                  <a:srgbClr val="002060"/>
                </a:solidFill>
                <a:latin typeface="Book Antiqua" panose="02040602050305030304" pitchFamily="18" charset="0"/>
              </a:rPr>
              <a:t>Sanitation coverage: 20%</a:t>
            </a:r>
          </a:p>
          <a:p>
            <a:r>
              <a:rPr lang="en-US" dirty="0">
                <a:solidFill>
                  <a:srgbClr val="002060"/>
                </a:solidFill>
                <a:latin typeface="Book Antiqua" panose="02040602050305030304" pitchFamily="18" charset="0"/>
              </a:rPr>
              <a:t>Population: 1.2M</a:t>
            </a:r>
          </a:p>
          <a:p>
            <a:r>
              <a:rPr lang="en-US" dirty="0">
                <a:solidFill>
                  <a:srgbClr val="002060"/>
                </a:solidFill>
                <a:latin typeface="Book Antiqua" panose="02040602050305030304" pitchFamily="18" charset="0"/>
              </a:rPr>
              <a:t>100% urban </a:t>
            </a:r>
          </a:p>
          <a:p>
            <a:endParaRPr lang="en-US" dirty="0">
              <a:solidFill>
                <a:srgbClr val="002060"/>
              </a:solidFill>
              <a:latin typeface="Book Antiqua" panose="0204060205030503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8817" y="300695"/>
            <a:ext cx="3737986" cy="2093272"/>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5427" y="3296394"/>
            <a:ext cx="4361688" cy="3177558"/>
          </a:xfrm>
          <a:prstGeom prst="rect">
            <a:avLst/>
          </a:prstGeom>
        </p:spPr>
      </p:pic>
    </p:spTree>
    <p:extLst>
      <p:ext uri="{BB962C8B-B14F-4D97-AF65-F5344CB8AC3E}">
        <p14:creationId xmlns:p14="http://schemas.microsoft.com/office/powerpoint/2010/main" val="3300804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4570" y="475605"/>
            <a:ext cx="5065958" cy="5897763"/>
          </a:xfrm>
        </p:spPr>
        <p:txBody>
          <a:bodyPr>
            <a:noAutofit/>
          </a:bodyPr>
          <a:lstStyle/>
          <a:p>
            <a:r>
              <a:rPr lang="en-US" sz="2000" dirty="0">
                <a:solidFill>
                  <a:srgbClr val="002060"/>
                </a:solidFill>
                <a:latin typeface="Book Antiqua" panose="02040602050305030304" pitchFamily="18" charset="0"/>
              </a:rPr>
              <a:t>For sewered sanitation, MOWASSCO operates and maintains the sewerage networks and treatment plants and collects and disposes off industrial wastewater.</a:t>
            </a:r>
          </a:p>
          <a:p>
            <a:r>
              <a:rPr lang="en-US" sz="2000" dirty="0">
                <a:solidFill>
                  <a:srgbClr val="002060"/>
                </a:solidFill>
                <a:latin typeface="Book Antiqua" panose="02040602050305030304" pitchFamily="18" charset="0"/>
              </a:rPr>
              <a:t>For Non Sewered sanitation, MOWASSCO provides exhauster services and tanker services and constructs as well as upgrades public toilets within the county and more so in informal settlements.</a:t>
            </a:r>
          </a:p>
          <a:p>
            <a:r>
              <a:rPr lang="en-US" sz="2000" dirty="0">
                <a:solidFill>
                  <a:srgbClr val="002060"/>
                </a:solidFill>
                <a:latin typeface="Book Antiqua" panose="02040602050305030304" pitchFamily="18" charset="0"/>
              </a:rPr>
              <a:t>The tariffs for both water and sanitation services provided by MOWASSCO are regulated and approved by the Water Service Regulatory Board (WASREB) in accordance with its mandate under section 72 (b) of the Water Act 2016.</a:t>
            </a:r>
          </a:p>
          <a:p>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2690" y="109728"/>
            <a:ext cx="5909310" cy="21488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1464" y="4702360"/>
            <a:ext cx="4814263" cy="21556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9287" y="2410067"/>
            <a:ext cx="2858071" cy="2140794"/>
          </a:xfrm>
          <a:prstGeom prst="rect">
            <a:avLst/>
          </a:prstGeom>
        </p:spPr>
      </p:pic>
    </p:spTree>
    <p:extLst>
      <p:ext uri="{BB962C8B-B14F-4D97-AF65-F5344CB8AC3E}">
        <p14:creationId xmlns:p14="http://schemas.microsoft.com/office/powerpoint/2010/main" val="1243002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88" y="-413857"/>
            <a:ext cx="10018713" cy="1752599"/>
          </a:xfrm>
        </p:spPr>
        <p:txBody>
          <a:bodyPr>
            <a:normAutofit/>
          </a:bodyPr>
          <a:lstStyle/>
          <a:p>
            <a:r>
              <a:rPr lang="en-US" sz="3600" dirty="0">
                <a:solidFill>
                  <a:srgbClr val="002060"/>
                </a:solidFill>
                <a:latin typeface="Book Antiqua" panose="02040602050305030304" pitchFamily="18" charset="0"/>
              </a:rPr>
              <a:t>Our Work With Fresh Life.</a:t>
            </a:r>
          </a:p>
        </p:txBody>
      </p:sp>
      <p:sp>
        <p:nvSpPr>
          <p:cNvPr id="3" name="Content Placeholder 2"/>
          <p:cNvSpPr>
            <a:spLocks noGrp="1"/>
          </p:cNvSpPr>
          <p:nvPr>
            <p:ph idx="1"/>
          </p:nvPr>
        </p:nvSpPr>
        <p:spPr>
          <a:xfrm>
            <a:off x="1223151" y="1520058"/>
            <a:ext cx="7125322" cy="4386966"/>
          </a:xfrm>
        </p:spPr>
        <p:txBody>
          <a:bodyPr>
            <a:noAutofit/>
          </a:bodyPr>
          <a:lstStyle/>
          <a:p>
            <a:r>
              <a:rPr lang="en-US" sz="2000" dirty="0">
                <a:solidFill>
                  <a:srgbClr val="002060"/>
                </a:solidFill>
                <a:latin typeface="Book Antiqua" panose="02040602050305030304" pitchFamily="18" charset="0"/>
              </a:rPr>
              <a:t>MOWASSCO and Fresh life have just embarked on this journey by mutually signing an MOU to support in non-sewered service delivery within the county.</a:t>
            </a:r>
          </a:p>
          <a:p>
            <a:r>
              <a:rPr lang="en-US" sz="2000" dirty="0">
                <a:solidFill>
                  <a:srgbClr val="002060"/>
                </a:solidFill>
                <a:latin typeface="Book Antiqua" panose="02040602050305030304" pitchFamily="18" charset="0"/>
              </a:rPr>
              <a:t>The achievements with this institutional and mutual agreement for Fresh life and Mombasa water are many with container based sanitation which could viewed to be effective when fully adhered.</a:t>
            </a:r>
          </a:p>
          <a:p>
            <a:r>
              <a:rPr lang="en-US" sz="2000" dirty="0">
                <a:solidFill>
                  <a:srgbClr val="002060"/>
                </a:solidFill>
                <a:latin typeface="Book Antiqua" panose="02040602050305030304" pitchFamily="18" charset="0"/>
              </a:rPr>
              <a:t>The arrangements is being made and discussed at the institutional level and County level and the best practices to be applied for the benefit for all.</a:t>
            </a:r>
          </a:p>
          <a:p>
            <a:r>
              <a:rPr lang="en-US" sz="2000" dirty="0">
                <a:solidFill>
                  <a:srgbClr val="002060"/>
                </a:solidFill>
                <a:latin typeface="Book Antiqua" panose="02040602050305030304" pitchFamily="18" charset="0"/>
              </a:rPr>
              <a:t>As Mombasa Water have only just signed the MOU, we anticipate very minimal challenges in terms of implementation and cost effectiveness in order to achieve the intended goal and objectives.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39544" y="2337270"/>
            <a:ext cx="3911869" cy="26187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89720" y="112261"/>
            <a:ext cx="2420685" cy="20436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91944" y="5244963"/>
            <a:ext cx="3228975" cy="1419225"/>
          </a:xfrm>
          <a:prstGeom prst="rect">
            <a:avLst/>
          </a:prstGeom>
        </p:spPr>
      </p:pic>
    </p:spTree>
    <p:extLst>
      <p:ext uri="{BB962C8B-B14F-4D97-AF65-F5344CB8AC3E}">
        <p14:creationId xmlns:p14="http://schemas.microsoft.com/office/powerpoint/2010/main" val="3140928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552" y="-247269"/>
            <a:ext cx="10018713" cy="1752599"/>
          </a:xfrm>
        </p:spPr>
        <p:txBody>
          <a:bodyPr/>
          <a:lstStyle/>
          <a:p>
            <a:r>
              <a:rPr lang="en-US" dirty="0">
                <a:solidFill>
                  <a:srgbClr val="002060"/>
                </a:solidFill>
                <a:latin typeface="Book Antiqua" panose="02040602050305030304" pitchFamily="18" charset="0"/>
              </a:rPr>
              <a:t>Our Expectations</a:t>
            </a:r>
          </a:p>
        </p:txBody>
      </p:sp>
      <p:sp>
        <p:nvSpPr>
          <p:cNvPr id="3" name="Content Placeholder 2"/>
          <p:cNvSpPr>
            <a:spLocks noGrp="1"/>
          </p:cNvSpPr>
          <p:nvPr>
            <p:ph idx="1"/>
          </p:nvPr>
        </p:nvSpPr>
        <p:spPr>
          <a:xfrm>
            <a:off x="1261990" y="477648"/>
            <a:ext cx="5934338" cy="5246496"/>
          </a:xfrm>
        </p:spPr>
        <p:txBody>
          <a:bodyPr>
            <a:noAutofit/>
          </a:bodyPr>
          <a:lstStyle/>
          <a:p>
            <a:r>
              <a:rPr lang="en-US" sz="2000" dirty="0">
                <a:solidFill>
                  <a:srgbClr val="002060"/>
                </a:solidFill>
                <a:latin typeface="Book Antiqua" panose="02040602050305030304" pitchFamily="18" charset="0"/>
              </a:rPr>
              <a:t>Establish a network of low cost clean, high quality toilets and waste management services adapted to suit the needs of the community.</a:t>
            </a:r>
          </a:p>
          <a:p>
            <a:r>
              <a:rPr lang="en-US" sz="2000" dirty="0">
                <a:solidFill>
                  <a:srgbClr val="002060"/>
                </a:solidFill>
                <a:latin typeface="Book Antiqua" panose="02040602050305030304" pitchFamily="18" charset="0"/>
              </a:rPr>
              <a:t>Increase access and coverage to sanitation services within Mombasa County and more so within the informal settlements and improving quality of life.</a:t>
            </a:r>
          </a:p>
          <a:p>
            <a:r>
              <a:rPr lang="en-US" sz="2000" dirty="0">
                <a:solidFill>
                  <a:srgbClr val="002060"/>
                </a:solidFill>
                <a:latin typeface="Book Antiqua" panose="02040602050305030304" pitchFamily="18" charset="0"/>
              </a:rPr>
              <a:t>Address and prevent the discharge of waste into the environment and water bodies.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6485" y="4945597"/>
            <a:ext cx="4621107" cy="1843251"/>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22693" y="50610"/>
            <a:ext cx="2674652" cy="275481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5177" y="3103306"/>
            <a:ext cx="2764157" cy="368554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93581" y="50610"/>
            <a:ext cx="2103912" cy="2808831"/>
          </a:xfrm>
          <a:prstGeom prst="rect">
            <a:avLst/>
          </a:prstGeom>
        </p:spPr>
      </p:pic>
    </p:spTree>
    <p:extLst>
      <p:ext uri="{BB962C8B-B14F-4D97-AF65-F5344CB8AC3E}">
        <p14:creationId xmlns:p14="http://schemas.microsoft.com/office/powerpoint/2010/main" val="3686636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95" y="2154116"/>
            <a:ext cx="10736997" cy="2069122"/>
          </a:xfrm>
        </p:spPr>
        <p:txBody>
          <a:bodyPr/>
          <a:lstStyle/>
          <a:p>
            <a:r>
              <a:rPr lang="en-US" b="1" dirty="0">
                <a:ln w="9525">
                  <a:noFill/>
                  <a:prstDash val="solid"/>
                </a:ln>
                <a:solidFill>
                  <a:srgbClr val="002060"/>
                </a:solidFill>
                <a:effectLst>
                  <a:outerShdw blurRad="12700" dist="38100" dir="2700000" algn="tl" rotWithShape="0">
                    <a:schemeClr val="bg1">
                      <a:lumMod val="50000"/>
                    </a:schemeClr>
                  </a:outerShdw>
                </a:effectLst>
                <a:latin typeface="Book Antiqua" panose="02040602050305030304" pitchFamily="18" charset="0"/>
              </a:rPr>
              <a:t>THANK YOU</a:t>
            </a:r>
            <a:br>
              <a:rPr lang="en-US" b="1" dirty="0">
                <a:ln w="9525">
                  <a:noFill/>
                  <a:prstDash val="solid"/>
                </a:ln>
                <a:solidFill>
                  <a:srgbClr val="002060"/>
                </a:solidFill>
                <a:effectLst>
                  <a:outerShdw blurRad="12700" dist="38100" dir="2700000" algn="tl" rotWithShape="0">
                    <a:schemeClr val="bg1">
                      <a:lumMod val="50000"/>
                    </a:schemeClr>
                  </a:outerShdw>
                </a:effectLst>
                <a:latin typeface="Book Antiqua" panose="02040602050305030304" pitchFamily="18" charset="0"/>
              </a:rPr>
            </a:br>
            <a:endParaRPr lang="en-US" dirty="0"/>
          </a:p>
        </p:txBody>
      </p:sp>
    </p:spTree>
    <p:extLst>
      <p:ext uri="{BB962C8B-B14F-4D97-AF65-F5344CB8AC3E}">
        <p14:creationId xmlns:p14="http://schemas.microsoft.com/office/powerpoint/2010/main" val="3552111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74967" y="0"/>
            <a:ext cx="7745032" cy="6858000"/>
          </a:xfrm>
          <a:prstGeom prst="rect">
            <a:avLst/>
          </a:prstGeom>
          <a:noFill/>
          <a:ln>
            <a:noFill/>
          </a:ln>
        </p:spPr>
      </p:pic>
      <p:sp>
        <p:nvSpPr>
          <p:cNvPr id="104" name="Google Shape;104;p1"/>
          <p:cNvSpPr txBox="1"/>
          <p:nvPr/>
        </p:nvSpPr>
        <p:spPr>
          <a:xfrm>
            <a:off x="877667" y="5979700"/>
            <a:ext cx="3806000" cy="435933"/>
          </a:xfrm>
          <a:prstGeom prst="rect">
            <a:avLst/>
          </a:prstGeom>
          <a:noFill/>
          <a:ln>
            <a:noFill/>
          </a:ln>
        </p:spPr>
        <p:txBody>
          <a:bodyPr spcFirstLastPara="1" wrap="square" lIns="0" tIns="0" rIns="0" bIns="45700" anchor="t" anchorCtr="0">
            <a:spAutoFit/>
          </a:bodyPr>
          <a:lstStyle/>
          <a:p>
            <a:pPr>
              <a:buClr>
                <a:srgbClr val="000000"/>
              </a:buClr>
              <a:buSzPts val="1100"/>
            </a:pPr>
            <a:r>
              <a:rPr lang="en" sz="2533">
                <a:solidFill>
                  <a:srgbClr val="FBDE00"/>
                </a:solidFill>
                <a:latin typeface="DM Sans"/>
                <a:ea typeface="DM Sans"/>
                <a:cs typeface="DM Sans"/>
                <a:sym typeface="DM Sans"/>
              </a:rPr>
              <a:t>22 November 2023</a:t>
            </a:r>
            <a:endParaRPr sz="2533">
              <a:solidFill>
                <a:srgbClr val="FBDE00"/>
              </a:solidFill>
              <a:latin typeface="DM Sans"/>
              <a:ea typeface="DM Sans"/>
              <a:cs typeface="DM Sans"/>
              <a:sym typeface="DM Sans"/>
            </a:endParaRPr>
          </a:p>
        </p:txBody>
      </p:sp>
      <p:sp>
        <p:nvSpPr>
          <p:cNvPr id="105" name="Google Shape;105;p1"/>
          <p:cNvSpPr txBox="1"/>
          <p:nvPr/>
        </p:nvSpPr>
        <p:spPr>
          <a:xfrm>
            <a:off x="677433" y="1488867"/>
            <a:ext cx="5685600" cy="2889087"/>
          </a:xfrm>
          <a:prstGeom prst="rect">
            <a:avLst/>
          </a:prstGeom>
          <a:noFill/>
          <a:ln>
            <a:noFill/>
          </a:ln>
        </p:spPr>
        <p:txBody>
          <a:bodyPr spcFirstLastPara="1" wrap="square" lIns="243867" tIns="121933" rIns="243867" bIns="121933" anchor="t" anchorCtr="0">
            <a:spAutoFit/>
          </a:bodyPr>
          <a:lstStyle/>
          <a:p>
            <a:pPr>
              <a:lnSpc>
                <a:spcPct val="80000"/>
              </a:lnSpc>
              <a:buClr>
                <a:srgbClr val="000000"/>
              </a:buClr>
              <a:buSzPts val="1100"/>
            </a:pPr>
            <a:r>
              <a:rPr lang="en" sz="3600" b="1">
                <a:solidFill>
                  <a:srgbClr val="FFFFFF"/>
                </a:solidFill>
                <a:latin typeface="DM Sans"/>
                <a:ea typeface="DM Sans"/>
                <a:cs typeface="DM Sans"/>
                <a:sym typeface="DM Sans"/>
              </a:rPr>
              <a:t>WEBINAR: WATER UTILITY ENGAGEMENT IN URBAN SANITATION.</a:t>
            </a:r>
            <a:endParaRPr sz="3600" b="1">
              <a:solidFill>
                <a:srgbClr val="FFFFFF"/>
              </a:solidFill>
              <a:latin typeface="DM Sans"/>
              <a:ea typeface="DM Sans"/>
              <a:cs typeface="DM Sans"/>
              <a:sym typeface="DM Sans"/>
            </a:endParaRPr>
          </a:p>
          <a:p>
            <a:pPr>
              <a:lnSpc>
                <a:spcPct val="80000"/>
              </a:lnSpc>
              <a:buClr>
                <a:srgbClr val="000000"/>
              </a:buClr>
              <a:buSzPts val="1100"/>
            </a:pPr>
            <a:endParaRPr sz="3600" b="1">
              <a:solidFill>
                <a:srgbClr val="FFFFFF"/>
              </a:solidFill>
              <a:latin typeface="DM Sans"/>
              <a:ea typeface="DM Sans"/>
              <a:cs typeface="DM Sans"/>
              <a:sym typeface="DM Sans"/>
            </a:endParaRPr>
          </a:p>
          <a:p>
            <a:pPr>
              <a:lnSpc>
                <a:spcPct val="80000"/>
              </a:lnSpc>
              <a:buClr>
                <a:srgbClr val="000000"/>
              </a:buClr>
              <a:buSzPts val="1100"/>
            </a:pPr>
            <a:r>
              <a:rPr lang="en" sz="3467">
                <a:solidFill>
                  <a:srgbClr val="FFFFFF"/>
                </a:solidFill>
                <a:latin typeface="DM Sans"/>
                <a:ea typeface="DM Sans"/>
                <a:cs typeface="DM Sans"/>
                <a:sym typeface="DM Sans"/>
              </a:rPr>
              <a:t>Meltus Mugomi</a:t>
            </a:r>
            <a:endParaRPr sz="3467">
              <a:solidFill>
                <a:srgbClr val="FFFFFF"/>
              </a:solidFill>
              <a:latin typeface="DM Sans"/>
              <a:ea typeface="DM Sans"/>
              <a:cs typeface="DM Sans"/>
              <a:sym typeface="DM Sans"/>
            </a:endParaRPr>
          </a:p>
          <a:p>
            <a:pPr>
              <a:lnSpc>
                <a:spcPct val="80000"/>
              </a:lnSpc>
              <a:buClr>
                <a:srgbClr val="000000"/>
              </a:buClr>
              <a:buSzPts val="1100"/>
            </a:pPr>
            <a:r>
              <a:rPr lang="en" sz="3600" b="1">
                <a:solidFill>
                  <a:srgbClr val="FFFFFF"/>
                </a:solidFill>
                <a:latin typeface="DM Sans"/>
                <a:ea typeface="DM Sans"/>
                <a:cs typeface="DM Sans"/>
                <a:sym typeface="DM Sans"/>
              </a:rPr>
              <a:t>Fresh Life</a:t>
            </a:r>
            <a:endParaRPr sz="3600" b="1">
              <a:solidFill>
                <a:srgbClr val="FFFFFF"/>
              </a:solidFill>
              <a:latin typeface="DM Sans"/>
              <a:ea typeface="DM Sans"/>
              <a:cs typeface="DM Sans"/>
              <a:sym typeface="DM Sans"/>
            </a:endParaRPr>
          </a:p>
        </p:txBody>
      </p:sp>
      <p:pic>
        <p:nvPicPr>
          <p:cNvPr id="106" name="Google Shape;106;p1"/>
          <p:cNvPicPr preferRelativeResize="0"/>
          <p:nvPr/>
        </p:nvPicPr>
        <p:blipFill rotWithShape="1">
          <a:blip r:embed="rId4" cstate="email">
            <a:alphaModFix/>
            <a:extLst>
              <a:ext uri="{28A0092B-C50C-407E-A947-70E740481C1C}">
                <a14:useLocalDpi xmlns:a14="http://schemas.microsoft.com/office/drawing/2010/main"/>
              </a:ext>
            </a:extLst>
          </a:blip>
          <a:srcRect t="-11013" r="-3980" b="-8"/>
          <a:stretch/>
        </p:blipFill>
        <p:spPr>
          <a:xfrm>
            <a:off x="10170101" y="5717233"/>
            <a:ext cx="1489833" cy="698467"/>
          </a:xfrm>
          <a:prstGeom prst="rect">
            <a:avLst/>
          </a:prstGeom>
          <a:noFill/>
          <a:ln>
            <a:noFill/>
          </a:ln>
        </p:spPr>
      </p:pic>
      <p:sp>
        <p:nvSpPr>
          <p:cNvPr id="107" name="Google Shape;107;p1"/>
          <p:cNvSpPr/>
          <p:nvPr/>
        </p:nvSpPr>
        <p:spPr>
          <a:xfrm>
            <a:off x="877668" y="1270533"/>
            <a:ext cx="865200" cy="57600"/>
          </a:xfrm>
          <a:prstGeom prst="rect">
            <a:avLst/>
          </a:prstGeom>
          <a:solidFill>
            <a:srgbClr val="FBDE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5ad49d69d6_0_215"/>
          <p:cNvSpPr txBox="1"/>
          <p:nvPr/>
        </p:nvSpPr>
        <p:spPr>
          <a:xfrm>
            <a:off x="322667" y="4150933"/>
            <a:ext cx="3737600" cy="1450806"/>
          </a:xfrm>
          <a:prstGeom prst="rect">
            <a:avLst/>
          </a:prstGeom>
          <a:noFill/>
          <a:ln>
            <a:noFill/>
          </a:ln>
        </p:spPr>
        <p:txBody>
          <a:bodyPr spcFirstLastPara="1" wrap="square" lIns="121900" tIns="121900" rIns="121900" bIns="121900" anchor="t" anchorCtr="0">
            <a:spAutoFit/>
          </a:bodyPr>
          <a:lstStyle/>
          <a:p>
            <a:pPr>
              <a:lnSpc>
                <a:spcPct val="107916"/>
              </a:lnSpc>
              <a:spcAft>
                <a:spcPts val="1067"/>
              </a:spcAft>
              <a:buClr>
                <a:schemeClr val="dk2"/>
              </a:buClr>
              <a:buSzPts val="1100"/>
            </a:pPr>
            <a:r>
              <a:rPr lang="en" sz="2133">
                <a:solidFill>
                  <a:schemeClr val="dk1"/>
                </a:solidFill>
                <a:latin typeface="DM Sans"/>
                <a:ea typeface="DM Sans"/>
                <a:cs typeface="DM Sans"/>
                <a:sym typeface="DM Sans"/>
              </a:rPr>
              <a:t>Make safe sanitation accessible and affordable for everyone, forever.</a:t>
            </a:r>
            <a:endParaRPr sz="2133">
              <a:solidFill>
                <a:schemeClr val="dk1"/>
              </a:solidFill>
              <a:highlight>
                <a:schemeClr val="accent1"/>
              </a:highlight>
              <a:latin typeface="DM Sans"/>
              <a:ea typeface="DM Sans"/>
              <a:cs typeface="DM Sans"/>
              <a:sym typeface="DM Sans"/>
            </a:endParaRPr>
          </a:p>
        </p:txBody>
      </p:sp>
      <p:sp>
        <p:nvSpPr>
          <p:cNvPr id="113" name="Google Shape;113;g25ad49d69d6_0_215"/>
          <p:cNvSpPr txBox="1"/>
          <p:nvPr/>
        </p:nvSpPr>
        <p:spPr>
          <a:xfrm>
            <a:off x="0" y="506300"/>
            <a:ext cx="3910000" cy="738623"/>
          </a:xfrm>
          <a:prstGeom prst="rect">
            <a:avLst/>
          </a:prstGeom>
          <a:noFill/>
          <a:ln>
            <a:noFill/>
          </a:ln>
        </p:spPr>
        <p:txBody>
          <a:bodyPr spcFirstLastPara="1" wrap="square" lIns="121900" tIns="121900" rIns="121900" bIns="121900" anchor="t" anchorCtr="0">
            <a:spAutoFit/>
          </a:bodyPr>
          <a:lstStyle/>
          <a:p>
            <a:pPr algn="ctr">
              <a:buClr>
                <a:schemeClr val="dk2"/>
              </a:buClr>
              <a:buSzPts val="1100"/>
            </a:pPr>
            <a:r>
              <a:rPr lang="en" sz="3200" b="1">
                <a:solidFill>
                  <a:schemeClr val="lt2"/>
                </a:solidFill>
                <a:latin typeface="DM Sans"/>
                <a:ea typeface="DM Sans"/>
                <a:cs typeface="DM Sans"/>
                <a:sym typeface="DM Sans"/>
              </a:rPr>
              <a:t>Vision</a:t>
            </a:r>
            <a:endParaRPr sz="3200" b="1">
              <a:solidFill>
                <a:schemeClr val="lt2"/>
              </a:solidFill>
              <a:latin typeface="DM Sans"/>
              <a:ea typeface="DM Sans"/>
              <a:cs typeface="DM Sans"/>
              <a:sym typeface="DM Sans"/>
            </a:endParaRPr>
          </a:p>
        </p:txBody>
      </p:sp>
      <p:sp>
        <p:nvSpPr>
          <p:cNvPr id="114" name="Google Shape;114;g25ad49d69d6_0_215"/>
          <p:cNvSpPr/>
          <p:nvPr/>
        </p:nvSpPr>
        <p:spPr>
          <a:xfrm>
            <a:off x="1040100" y="2271600"/>
            <a:ext cx="1694000" cy="1444000"/>
          </a:xfrm>
          <a:prstGeom prst="ellipse">
            <a:avLst/>
          </a:pr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15" name="Google Shape;115;g25ad49d69d6_0_215"/>
          <p:cNvPicPr preferRelativeResize="0"/>
          <p:nvPr/>
        </p:nvPicPr>
        <p:blipFill rotWithShape="1">
          <a:blip r:embed="rId3" cstate="email">
            <a:alphaModFix/>
            <a:extLst>
              <a:ext uri="{28A0092B-C50C-407E-A947-70E740481C1C}">
                <a14:useLocalDpi xmlns:a14="http://schemas.microsoft.com/office/drawing/2010/main"/>
              </a:ext>
            </a:extLst>
          </a:blip>
          <a:srcRect t="-4457" b="-6430"/>
          <a:stretch/>
        </p:blipFill>
        <p:spPr>
          <a:xfrm>
            <a:off x="1307369" y="2433167"/>
            <a:ext cx="1123363" cy="995831"/>
          </a:xfrm>
          <a:prstGeom prst="rect">
            <a:avLst/>
          </a:prstGeom>
          <a:noFill/>
          <a:ln>
            <a:noFill/>
          </a:ln>
        </p:spPr>
      </p:pic>
      <p:sp>
        <p:nvSpPr>
          <p:cNvPr id="116" name="Google Shape;116;g25ad49d69d6_0_215"/>
          <p:cNvSpPr txBox="1"/>
          <p:nvPr/>
        </p:nvSpPr>
        <p:spPr>
          <a:xfrm>
            <a:off x="3910000" y="383800"/>
            <a:ext cx="4000000" cy="738623"/>
          </a:xfrm>
          <a:prstGeom prst="rect">
            <a:avLst/>
          </a:prstGeom>
          <a:noFill/>
          <a:ln>
            <a:noFill/>
          </a:ln>
        </p:spPr>
        <p:txBody>
          <a:bodyPr spcFirstLastPara="1" wrap="square" lIns="121900" tIns="121900" rIns="121900" bIns="121900" anchor="t" anchorCtr="0">
            <a:spAutoFit/>
          </a:bodyPr>
          <a:lstStyle/>
          <a:p>
            <a:pPr algn="ctr"/>
            <a:r>
              <a:rPr lang="en" sz="3200" b="1">
                <a:solidFill>
                  <a:schemeClr val="lt2"/>
                </a:solidFill>
                <a:latin typeface="DM Sans"/>
                <a:ea typeface="DM Sans"/>
                <a:cs typeface="DM Sans"/>
                <a:sym typeface="DM Sans"/>
              </a:rPr>
              <a:t>Mission</a:t>
            </a:r>
            <a:endParaRPr sz="3200" b="1">
              <a:solidFill>
                <a:schemeClr val="lt2"/>
              </a:solidFill>
              <a:latin typeface="DM Sans"/>
              <a:ea typeface="DM Sans"/>
              <a:cs typeface="DM Sans"/>
              <a:sym typeface="DM Sans"/>
            </a:endParaRPr>
          </a:p>
        </p:txBody>
      </p:sp>
      <p:sp>
        <p:nvSpPr>
          <p:cNvPr id="117" name="Google Shape;117;g25ad49d69d6_0_215"/>
          <p:cNvSpPr/>
          <p:nvPr/>
        </p:nvSpPr>
        <p:spPr>
          <a:xfrm>
            <a:off x="9324267" y="2213967"/>
            <a:ext cx="2153600" cy="2153600"/>
          </a:xfrm>
          <a:prstGeom prst="ellipse">
            <a:avLst/>
          </a:pr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18" name="Google Shape;118;g25ad49d69d6_0_2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01767" y="2300799"/>
            <a:ext cx="1254932" cy="1245735"/>
          </a:xfrm>
          <a:prstGeom prst="rect">
            <a:avLst/>
          </a:prstGeom>
          <a:noFill/>
          <a:ln>
            <a:noFill/>
          </a:ln>
        </p:spPr>
      </p:pic>
      <p:sp>
        <p:nvSpPr>
          <p:cNvPr id="119" name="Google Shape;119;g25ad49d69d6_0_215"/>
          <p:cNvSpPr txBox="1"/>
          <p:nvPr/>
        </p:nvSpPr>
        <p:spPr>
          <a:xfrm>
            <a:off x="4029233" y="4150933"/>
            <a:ext cx="4000000" cy="1096285"/>
          </a:xfrm>
          <a:prstGeom prst="rect">
            <a:avLst/>
          </a:prstGeom>
          <a:noFill/>
          <a:ln>
            <a:noFill/>
          </a:ln>
        </p:spPr>
        <p:txBody>
          <a:bodyPr spcFirstLastPara="1" wrap="square" lIns="121900" tIns="121900" rIns="121900" bIns="121900" anchor="t" anchorCtr="0">
            <a:spAutoFit/>
          </a:bodyPr>
          <a:lstStyle/>
          <a:p>
            <a:pPr algn="ctr">
              <a:lnSpc>
                <a:spcPct val="107916"/>
              </a:lnSpc>
              <a:spcAft>
                <a:spcPts val="1067"/>
              </a:spcAft>
            </a:pPr>
            <a:r>
              <a:rPr lang="en" sz="2133">
                <a:solidFill>
                  <a:schemeClr val="dk1"/>
                </a:solidFill>
                <a:latin typeface="DM Sans"/>
                <a:ea typeface="DM Sans"/>
                <a:cs typeface="DM Sans"/>
                <a:sym typeface="DM Sans"/>
              </a:rPr>
              <a:t>Build healthy, prosperous communities and cities.</a:t>
            </a:r>
            <a:endParaRPr sz="2133">
              <a:solidFill>
                <a:schemeClr val="dk1"/>
              </a:solidFill>
              <a:highlight>
                <a:schemeClr val="dk1"/>
              </a:highlight>
              <a:latin typeface="DM Sans"/>
              <a:ea typeface="DM Sans"/>
              <a:cs typeface="DM Sans"/>
              <a:sym typeface="DM Sans"/>
            </a:endParaRPr>
          </a:p>
        </p:txBody>
      </p:sp>
      <p:sp>
        <p:nvSpPr>
          <p:cNvPr id="120" name="Google Shape;120;g25ad49d69d6_0_215"/>
          <p:cNvSpPr txBox="1"/>
          <p:nvPr/>
        </p:nvSpPr>
        <p:spPr>
          <a:xfrm>
            <a:off x="8387633" y="506300"/>
            <a:ext cx="3737600" cy="738623"/>
          </a:xfrm>
          <a:prstGeom prst="rect">
            <a:avLst/>
          </a:prstGeom>
          <a:solidFill>
            <a:schemeClr val="lt1"/>
          </a:solidFill>
          <a:ln>
            <a:noFill/>
          </a:ln>
        </p:spPr>
        <p:txBody>
          <a:bodyPr spcFirstLastPara="1" wrap="square" lIns="121900" tIns="121900" rIns="121900" bIns="121900" anchor="t" anchorCtr="0">
            <a:spAutoFit/>
          </a:bodyPr>
          <a:lstStyle/>
          <a:p>
            <a:pPr algn="ctr"/>
            <a:r>
              <a:rPr lang="en" sz="3200" b="1">
                <a:solidFill>
                  <a:schemeClr val="lt2"/>
                </a:solidFill>
                <a:latin typeface="DM Sans"/>
                <a:ea typeface="DM Sans"/>
                <a:cs typeface="DM Sans"/>
                <a:sym typeface="DM Sans"/>
              </a:rPr>
              <a:t>Our values</a:t>
            </a:r>
            <a:endParaRPr sz="3200" b="1">
              <a:solidFill>
                <a:schemeClr val="lt2"/>
              </a:solidFill>
              <a:latin typeface="DM Sans"/>
              <a:ea typeface="DM Sans"/>
              <a:cs typeface="DM Sans"/>
              <a:sym typeface="DM Sans"/>
            </a:endParaRPr>
          </a:p>
        </p:txBody>
      </p:sp>
      <p:sp>
        <p:nvSpPr>
          <p:cNvPr id="121" name="Google Shape;121;g25ad49d69d6_0_215"/>
          <p:cNvSpPr/>
          <p:nvPr/>
        </p:nvSpPr>
        <p:spPr>
          <a:xfrm>
            <a:off x="5019200" y="2213967"/>
            <a:ext cx="2153600" cy="2153600"/>
          </a:xfrm>
          <a:prstGeom prst="ellipse">
            <a:avLst/>
          </a:pr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22" name="Google Shape;122;g25ad49d69d6_0_2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627734" y="2271665"/>
            <a:ext cx="1123364" cy="1292520"/>
          </a:xfrm>
          <a:prstGeom prst="rect">
            <a:avLst/>
          </a:prstGeom>
          <a:noFill/>
          <a:ln>
            <a:noFill/>
          </a:ln>
        </p:spPr>
      </p:pic>
      <p:sp>
        <p:nvSpPr>
          <p:cNvPr id="123" name="Google Shape;123;g25ad49d69d6_0_215"/>
          <p:cNvSpPr txBox="1"/>
          <p:nvPr/>
        </p:nvSpPr>
        <p:spPr>
          <a:xfrm>
            <a:off x="7910000" y="4367567"/>
            <a:ext cx="4000000" cy="1936387"/>
          </a:xfrm>
          <a:prstGeom prst="rect">
            <a:avLst/>
          </a:prstGeom>
          <a:noFill/>
          <a:ln>
            <a:noFill/>
          </a:ln>
        </p:spPr>
        <p:txBody>
          <a:bodyPr spcFirstLastPara="1" wrap="square" lIns="121900" tIns="121900" rIns="121900" bIns="121900" anchor="t" anchorCtr="0">
            <a:spAutoFit/>
          </a:bodyPr>
          <a:lstStyle/>
          <a:p>
            <a:pPr algn="ctr">
              <a:lnSpc>
                <a:spcPct val="50000"/>
              </a:lnSpc>
            </a:pPr>
            <a:r>
              <a:rPr lang="en" sz="2133">
                <a:solidFill>
                  <a:schemeClr val="dk1"/>
                </a:solidFill>
                <a:latin typeface="DM Sans"/>
                <a:ea typeface="DM Sans"/>
                <a:cs typeface="DM Sans"/>
                <a:sym typeface="DM Sans"/>
              </a:rPr>
              <a:t>Authenticity</a:t>
            </a:r>
            <a:endParaRPr sz="2133">
              <a:solidFill>
                <a:schemeClr val="dk1"/>
              </a:solidFill>
              <a:latin typeface="DM Sans"/>
              <a:ea typeface="DM Sans"/>
              <a:cs typeface="DM Sans"/>
              <a:sym typeface="DM Sans"/>
            </a:endParaRPr>
          </a:p>
          <a:p>
            <a:pPr algn="ctr">
              <a:lnSpc>
                <a:spcPct val="50000"/>
              </a:lnSpc>
              <a:spcBef>
                <a:spcPts val="1067"/>
              </a:spcBef>
            </a:pPr>
            <a:r>
              <a:rPr lang="en" sz="2133">
                <a:solidFill>
                  <a:schemeClr val="dk1"/>
                </a:solidFill>
                <a:latin typeface="DM Sans"/>
                <a:ea typeface="DM Sans"/>
                <a:cs typeface="DM Sans"/>
                <a:sym typeface="DM Sans"/>
              </a:rPr>
              <a:t>Building value for stakeholders</a:t>
            </a:r>
            <a:endParaRPr sz="2133">
              <a:solidFill>
                <a:schemeClr val="dk1"/>
              </a:solidFill>
              <a:latin typeface="DM Sans"/>
              <a:ea typeface="DM Sans"/>
              <a:cs typeface="DM Sans"/>
              <a:sym typeface="DM Sans"/>
            </a:endParaRPr>
          </a:p>
          <a:p>
            <a:pPr algn="ctr">
              <a:lnSpc>
                <a:spcPct val="50000"/>
              </a:lnSpc>
              <a:spcBef>
                <a:spcPts val="1067"/>
              </a:spcBef>
            </a:pPr>
            <a:r>
              <a:rPr lang="en" sz="2133">
                <a:solidFill>
                  <a:schemeClr val="dk1"/>
                </a:solidFill>
                <a:latin typeface="DM Sans"/>
                <a:ea typeface="DM Sans"/>
                <a:cs typeface="DM Sans"/>
                <a:sym typeface="DM Sans"/>
              </a:rPr>
              <a:t>Collaboration and teamwork</a:t>
            </a:r>
            <a:endParaRPr sz="2133">
              <a:solidFill>
                <a:schemeClr val="dk1"/>
              </a:solidFill>
              <a:latin typeface="DM Sans"/>
              <a:ea typeface="DM Sans"/>
              <a:cs typeface="DM Sans"/>
              <a:sym typeface="DM Sans"/>
            </a:endParaRPr>
          </a:p>
          <a:p>
            <a:pPr algn="ctr">
              <a:lnSpc>
                <a:spcPct val="50000"/>
              </a:lnSpc>
              <a:spcBef>
                <a:spcPts val="1067"/>
              </a:spcBef>
            </a:pPr>
            <a:r>
              <a:rPr lang="en" sz="2133">
                <a:solidFill>
                  <a:schemeClr val="dk1"/>
                </a:solidFill>
                <a:latin typeface="DM Sans"/>
                <a:ea typeface="DM Sans"/>
                <a:cs typeface="DM Sans"/>
                <a:sym typeface="DM Sans"/>
              </a:rPr>
              <a:t>Pragmatic Innovation</a:t>
            </a:r>
            <a:endParaRPr sz="2133">
              <a:solidFill>
                <a:schemeClr val="dk1"/>
              </a:solidFill>
              <a:latin typeface="DM Sans"/>
              <a:ea typeface="DM Sans"/>
              <a:cs typeface="DM Sans"/>
              <a:sym typeface="DM Sans"/>
            </a:endParaRPr>
          </a:p>
          <a:p>
            <a:pPr algn="ctr">
              <a:lnSpc>
                <a:spcPct val="50000"/>
              </a:lnSpc>
              <a:spcBef>
                <a:spcPts val="1067"/>
              </a:spcBef>
              <a:spcAft>
                <a:spcPts val="1067"/>
              </a:spcAft>
            </a:pPr>
            <a:r>
              <a:rPr lang="en" sz="2133">
                <a:solidFill>
                  <a:schemeClr val="dk1"/>
                </a:solidFill>
                <a:latin typeface="DM Sans"/>
                <a:ea typeface="DM Sans"/>
                <a:cs typeface="DM Sans"/>
                <a:sym typeface="DM Sans"/>
              </a:rPr>
              <a:t>Pursuing excellence</a:t>
            </a:r>
            <a:endParaRPr sz="2133">
              <a:solidFill>
                <a:schemeClr val="dk1"/>
              </a:solidFill>
              <a:latin typeface="DM Sans"/>
              <a:ea typeface="DM Sans"/>
              <a:cs typeface="DM Sans"/>
              <a:sym typeface="DM Sans"/>
            </a:endParaRPr>
          </a:p>
        </p:txBody>
      </p:sp>
      <p:sp>
        <p:nvSpPr>
          <p:cNvPr id="124" name="Google Shape;124;g25ad49d69d6_0_215"/>
          <p:cNvSpPr/>
          <p:nvPr/>
        </p:nvSpPr>
        <p:spPr>
          <a:xfrm>
            <a:off x="5019200" y="2213967"/>
            <a:ext cx="2153600" cy="2153600"/>
          </a:xfrm>
          <a:prstGeom prst="ellipse">
            <a:avLst/>
          </a:pr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25" name="Google Shape;125;g25ad49d69d6_0_2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130801" y="2150176"/>
            <a:ext cx="1558399" cy="15469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5ad49d69d6_0_112"/>
          <p:cNvSpPr/>
          <p:nvPr/>
        </p:nvSpPr>
        <p:spPr>
          <a:xfrm>
            <a:off x="0" y="0"/>
            <a:ext cx="12192000" cy="6858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31" name="Google Shape;131;g25ad49d69d6_0_1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61133" y="0"/>
            <a:ext cx="8930867" cy="6858000"/>
          </a:xfrm>
          <a:prstGeom prst="rect">
            <a:avLst/>
          </a:prstGeom>
          <a:noFill/>
          <a:ln>
            <a:noFill/>
          </a:ln>
        </p:spPr>
      </p:pic>
      <p:cxnSp>
        <p:nvCxnSpPr>
          <p:cNvPr id="132" name="Google Shape;132;g25ad49d69d6_0_112"/>
          <p:cNvCxnSpPr/>
          <p:nvPr/>
        </p:nvCxnSpPr>
        <p:spPr>
          <a:xfrm>
            <a:off x="379436" y="204232"/>
            <a:ext cx="535200" cy="0"/>
          </a:xfrm>
          <a:prstGeom prst="straightConnector1">
            <a:avLst/>
          </a:prstGeom>
          <a:noFill/>
          <a:ln w="41275" cap="flat" cmpd="sng">
            <a:solidFill>
              <a:srgbClr val="FFFFFF"/>
            </a:solidFill>
            <a:prstDash val="solid"/>
            <a:miter lim="800000"/>
            <a:headEnd type="none" w="sm" len="sm"/>
            <a:tailEnd type="none" w="sm" len="sm"/>
          </a:ln>
        </p:spPr>
      </p:cxnSp>
      <p:sp>
        <p:nvSpPr>
          <p:cNvPr id="133" name="Google Shape;133;g25ad49d69d6_0_112"/>
          <p:cNvSpPr/>
          <p:nvPr/>
        </p:nvSpPr>
        <p:spPr>
          <a:xfrm>
            <a:off x="203200" y="788600"/>
            <a:ext cx="3831600" cy="1838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g25ad49d69d6_0_112"/>
          <p:cNvSpPr txBox="1"/>
          <p:nvPr/>
        </p:nvSpPr>
        <p:spPr>
          <a:xfrm>
            <a:off x="379433" y="438167"/>
            <a:ext cx="5099200" cy="3641600"/>
          </a:xfrm>
          <a:prstGeom prst="rect">
            <a:avLst/>
          </a:prstGeom>
          <a:noFill/>
          <a:ln>
            <a:noFill/>
          </a:ln>
        </p:spPr>
        <p:txBody>
          <a:bodyPr spcFirstLastPara="1" wrap="square" lIns="0" tIns="0" rIns="0" bIns="0" anchor="t" anchorCtr="0">
            <a:noAutofit/>
          </a:bodyPr>
          <a:lstStyle/>
          <a:p>
            <a:pPr>
              <a:buClr>
                <a:schemeClr val="dk2"/>
              </a:buClr>
              <a:buSzPts val="1100"/>
            </a:pPr>
            <a:r>
              <a:rPr lang="en" sz="3333" b="1">
                <a:solidFill>
                  <a:schemeClr val="lt1"/>
                </a:solidFill>
                <a:latin typeface="DM Sans"/>
                <a:ea typeface="DM Sans"/>
                <a:cs typeface="DM Sans"/>
                <a:sym typeface="DM Sans"/>
              </a:rPr>
              <a:t>Building </a:t>
            </a:r>
            <a:endParaRPr sz="3333" b="1">
              <a:solidFill>
                <a:schemeClr val="lt1"/>
              </a:solidFill>
              <a:latin typeface="DM Sans"/>
              <a:ea typeface="DM Sans"/>
              <a:cs typeface="DM Sans"/>
              <a:sym typeface="DM Sans"/>
            </a:endParaRPr>
          </a:p>
          <a:p>
            <a:pPr>
              <a:buClr>
                <a:schemeClr val="dk2"/>
              </a:buClr>
              <a:buSzPts val="1100"/>
            </a:pPr>
            <a:r>
              <a:rPr lang="en" sz="3333" b="1">
                <a:solidFill>
                  <a:schemeClr val="lt1"/>
                </a:solidFill>
                <a:latin typeface="DM Sans"/>
                <a:ea typeface="DM Sans"/>
                <a:cs typeface="DM Sans"/>
                <a:sym typeface="DM Sans"/>
              </a:rPr>
              <a:t>environmental resilience &amp; </a:t>
            </a:r>
            <a:endParaRPr sz="3333" b="1">
              <a:solidFill>
                <a:schemeClr val="lt1"/>
              </a:solidFill>
              <a:latin typeface="DM Sans"/>
              <a:ea typeface="DM Sans"/>
              <a:cs typeface="DM Sans"/>
              <a:sym typeface="DM Sans"/>
            </a:endParaRPr>
          </a:p>
          <a:p>
            <a:pPr>
              <a:buClr>
                <a:schemeClr val="dk2"/>
              </a:buClr>
              <a:buSzPts val="1100"/>
            </a:pPr>
            <a:r>
              <a:rPr lang="en" sz="3333" b="1">
                <a:solidFill>
                  <a:schemeClr val="lt1"/>
                </a:solidFill>
                <a:latin typeface="DM Sans"/>
                <a:ea typeface="DM Sans"/>
                <a:cs typeface="DM Sans"/>
                <a:sym typeface="DM Sans"/>
              </a:rPr>
              <a:t>Promoting public </a:t>
            </a:r>
            <a:endParaRPr sz="3333" b="1">
              <a:solidFill>
                <a:schemeClr val="lt1"/>
              </a:solidFill>
              <a:latin typeface="DM Sans"/>
              <a:ea typeface="DM Sans"/>
              <a:cs typeface="DM Sans"/>
              <a:sym typeface="DM Sans"/>
            </a:endParaRPr>
          </a:p>
          <a:p>
            <a:pPr>
              <a:buClr>
                <a:schemeClr val="dk2"/>
              </a:buClr>
              <a:buSzPts val="1100"/>
            </a:pPr>
            <a:r>
              <a:rPr lang="en" sz="3333" b="1">
                <a:solidFill>
                  <a:schemeClr val="lt1"/>
                </a:solidFill>
                <a:latin typeface="DM Sans"/>
                <a:ea typeface="DM Sans"/>
                <a:cs typeface="DM Sans"/>
                <a:sym typeface="DM Sans"/>
              </a:rPr>
              <a:t>health &amp; </a:t>
            </a:r>
            <a:endParaRPr sz="3333" b="1">
              <a:solidFill>
                <a:schemeClr val="lt1"/>
              </a:solidFill>
              <a:latin typeface="DM Sans"/>
              <a:ea typeface="DM Sans"/>
              <a:cs typeface="DM Sans"/>
              <a:sym typeface="DM Sans"/>
            </a:endParaRPr>
          </a:p>
          <a:p>
            <a:pPr>
              <a:buClr>
                <a:schemeClr val="dk2"/>
              </a:buClr>
              <a:buSzPts val="1100"/>
            </a:pPr>
            <a:r>
              <a:rPr lang="en" sz="3333" b="1">
                <a:solidFill>
                  <a:schemeClr val="lt1"/>
                </a:solidFill>
                <a:latin typeface="DM Sans"/>
                <a:ea typeface="DM Sans"/>
                <a:cs typeface="DM Sans"/>
                <a:sym typeface="DM Sans"/>
              </a:rPr>
              <a:t>individual </a:t>
            </a:r>
            <a:endParaRPr sz="3333" b="1">
              <a:solidFill>
                <a:schemeClr val="lt1"/>
              </a:solidFill>
              <a:latin typeface="DM Sans"/>
              <a:ea typeface="DM Sans"/>
              <a:cs typeface="DM Sans"/>
              <a:sym typeface="DM Sans"/>
            </a:endParaRPr>
          </a:p>
          <a:p>
            <a:pPr>
              <a:buClr>
                <a:schemeClr val="dk2"/>
              </a:buClr>
              <a:buSzPts val="1100"/>
            </a:pPr>
            <a:r>
              <a:rPr lang="en" sz="3333" b="1">
                <a:solidFill>
                  <a:schemeClr val="lt1"/>
                </a:solidFill>
                <a:latin typeface="DM Sans"/>
                <a:ea typeface="DM Sans"/>
                <a:cs typeface="DM Sans"/>
                <a:sym typeface="DM Sans"/>
              </a:rPr>
              <a:t>dignity</a:t>
            </a:r>
            <a:endParaRPr sz="3333" b="1">
              <a:solidFill>
                <a:schemeClr val="lt1"/>
              </a:solidFill>
              <a:latin typeface="DM Sans"/>
              <a:ea typeface="DM Sans"/>
              <a:cs typeface="DM Sans"/>
              <a:sym typeface="DM Sans"/>
            </a:endParaRPr>
          </a:p>
        </p:txBody>
      </p:sp>
      <p:sp>
        <p:nvSpPr>
          <p:cNvPr id="135" name="Google Shape;135;g25ad49d69d6_0_112"/>
          <p:cNvSpPr/>
          <p:nvPr/>
        </p:nvSpPr>
        <p:spPr>
          <a:xfrm>
            <a:off x="97016" y="4079871"/>
            <a:ext cx="1710400" cy="1710400"/>
          </a:xfrm>
          <a:prstGeom prst="ellipse">
            <a:avLst/>
          </a:prstGeom>
          <a:solidFill>
            <a:schemeClr val="accent6"/>
          </a:solidFill>
          <a:ln>
            <a:noFill/>
          </a:ln>
        </p:spPr>
        <p:txBody>
          <a:bodyPr spcFirstLastPara="1" wrap="square" lIns="3600" tIns="3600" rIns="3600" bIns="3600" anchor="ctr" anchorCtr="0">
            <a:noAutofit/>
          </a:bodyPr>
          <a:lstStyle/>
          <a:p>
            <a:pPr algn="ctr">
              <a:buClr>
                <a:srgbClr val="004F7D"/>
              </a:buClr>
              <a:buSzPts val="3200"/>
            </a:pPr>
            <a:r>
              <a:rPr lang="en" sz="2800">
                <a:solidFill>
                  <a:schemeClr val="lt2"/>
                </a:solidFill>
                <a:latin typeface="DM Sans Medium"/>
                <a:ea typeface="DM Sans Medium"/>
                <a:cs typeface="DM Sans Medium"/>
                <a:sym typeface="DM Sans Medium"/>
              </a:rPr>
              <a:t>17K</a:t>
            </a:r>
            <a:endParaRPr sz="2800">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dk1"/>
                </a:solidFill>
                <a:latin typeface="DM Sans"/>
                <a:ea typeface="DM Sans"/>
                <a:cs typeface="DM Sans"/>
                <a:sym typeface="DM Sans"/>
              </a:rPr>
              <a:t>Tons/year of sanitation waste safely managed </a:t>
            </a:r>
            <a:endParaRPr sz="2800">
              <a:solidFill>
                <a:schemeClr val="accent1"/>
              </a:solidFill>
              <a:latin typeface="DM Sans Medium"/>
              <a:ea typeface="DM Sans Medium"/>
              <a:cs typeface="DM Sans Medium"/>
              <a:sym typeface="DM Sans Medium"/>
            </a:endParaRPr>
          </a:p>
        </p:txBody>
      </p:sp>
      <p:sp>
        <p:nvSpPr>
          <p:cNvPr id="136" name="Google Shape;136;g25ad49d69d6_0_112"/>
          <p:cNvSpPr/>
          <p:nvPr/>
        </p:nvSpPr>
        <p:spPr>
          <a:xfrm>
            <a:off x="3859461" y="4078471"/>
            <a:ext cx="1713200" cy="1713200"/>
          </a:xfrm>
          <a:prstGeom prst="ellipse">
            <a:avLst/>
          </a:prstGeom>
          <a:solidFill>
            <a:schemeClr val="accent6"/>
          </a:solidFill>
          <a:ln>
            <a:noFill/>
          </a:ln>
        </p:spPr>
        <p:txBody>
          <a:bodyPr spcFirstLastPara="1" wrap="square" lIns="3600" tIns="3600" rIns="3600" bIns="3600" anchor="ctr" anchorCtr="0">
            <a:noAutofit/>
          </a:bodyPr>
          <a:lstStyle/>
          <a:p>
            <a:pPr algn="ctr">
              <a:buClr>
                <a:srgbClr val="004F7D"/>
              </a:buClr>
              <a:buSzPts val="3200"/>
            </a:pPr>
            <a:r>
              <a:rPr lang="en" sz="2800">
                <a:solidFill>
                  <a:schemeClr val="lt2"/>
                </a:solidFill>
                <a:latin typeface="DM Sans Medium"/>
                <a:ea typeface="DM Sans Medium"/>
                <a:cs typeface="DM Sans Medium"/>
                <a:sym typeface="DM Sans Medium"/>
              </a:rPr>
              <a:t>24K</a:t>
            </a:r>
            <a:endParaRPr sz="2800">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dk1"/>
                </a:solidFill>
                <a:latin typeface="DM Sans"/>
                <a:ea typeface="DM Sans"/>
                <a:cs typeface="DM Sans"/>
                <a:sym typeface="DM Sans"/>
              </a:rPr>
              <a:t>Tons of CO2  offset each year</a:t>
            </a:r>
            <a:endParaRPr sz="2933" b="1">
              <a:solidFill>
                <a:schemeClr val="accent1"/>
              </a:solidFill>
              <a:latin typeface="DM Sans"/>
              <a:ea typeface="DM Sans"/>
              <a:cs typeface="DM Sans"/>
              <a:sym typeface="DM Sans"/>
            </a:endParaRPr>
          </a:p>
        </p:txBody>
      </p:sp>
      <p:sp>
        <p:nvSpPr>
          <p:cNvPr id="137" name="Google Shape;137;g25ad49d69d6_0_112"/>
          <p:cNvSpPr/>
          <p:nvPr/>
        </p:nvSpPr>
        <p:spPr>
          <a:xfrm>
            <a:off x="1976821" y="4078471"/>
            <a:ext cx="1713200" cy="1713200"/>
          </a:xfrm>
          <a:prstGeom prst="ellipse">
            <a:avLst/>
          </a:prstGeom>
          <a:solidFill>
            <a:schemeClr val="accent6"/>
          </a:solidFill>
          <a:ln>
            <a:noFill/>
          </a:ln>
        </p:spPr>
        <p:txBody>
          <a:bodyPr spcFirstLastPara="1" wrap="square" lIns="3600" tIns="3600" rIns="3600" bIns="3600" anchor="ctr" anchorCtr="0">
            <a:noAutofit/>
          </a:bodyPr>
          <a:lstStyle/>
          <a:p>
            <a:pPr algn="ctr">
              <a:buClr>
                <a:srgbClr val="004F7D"/>
              </a:buClr>
              <a:buSzPts val="3200"/>
            </a:pPr>
            <a:r>
              <a:rPr lang="en" sz="2800">
                <a:solidFill>
                  <a:schemeClr val="lt2"/>
                </a:solidFill>
                <a:latin typeface="DM Sans Medium"/>
                <a:ea typeface="DM Sans Medium"/>
                <a:cs typeface="DM Sans Medium"/>
                <a:sym typeface="DM Sans Medium"/>
              </a:rPr>
              <a:t>3</a:t>
            </a:r>
            <a:endParaRPr sz="2800">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dk1"/>
                </a:solidFill>
                <a:latin typeface="DM Sans"/>
                <a:ea typeface="DM Sans"/>
                <a:cs typeface="DM Sans"/>
                <a:sym typeface="DM Sans"/>
              </a:rPr>
              <a:t>Mtaa Fresh sites that consolidate urban pit waste</a:t>
            </a:r>
            <a:endParaRPr sz="2800">
              <a:solidFill>
                <a:schemeClr val="dk1"/>
              </a:solidFill>
              <a:latin typeface="DM Sans Medium"/>
              <a:ea typeface="DM Sans Medium"/>
              <a:cs typeface="DM Sans Medium"/>
              <a:sym typeface="DM Sans Medium"/>
            </a:endParaRPr>
          </a:p>
        </p:txBody>
      </p:sp>
      <p:sp>
        <p:nvSpPr>
          <p:cNvPr id="138" name="Google Shape;138;g25ad49d69d6_0_112"/>
          <p:cNvSpPr/>
          <p:nvPr/>
        </p:nvSpPr>
        <p:spPr>
          <a:xfrm>
            <a:off x="5742100" y="4054267"/>
            <a:ext cx="1767200" cy="1761600"/>
          </a:xfrm>
          <a:prstGeom prst="ellipse">
            <a:avLst/>
          </a:prstGeom>
          <a:solidFill>
            <a:schemeClr val="accent6"/>
          </a:solidFill>
          <a:ln>
            <a:noFill/>
          </a:ln>
        </p:spPr>
        <p:txBody>
          <a:bodyPr spcFirstLastPara="1" wrap="square" lIns="3600" tIns="3600" rIns="3600" bIns="3600" anchor="ctr" anchorCtr="0">
            <a:noAutofit/>
          </a:bodyPr>
          <a:lstStyle/>
          <a:p>
            <a:pPr algn="ctr">
              <a:buClr>
                <a:srgbClr val="004F7D"/>
              </a:buClr>
              <a:buSzPts val="1100"/>
            </a:pPr>
            <a:r>
              <a:rPr lang="en" sz="2933">
                <a:solidFill>
                  <a:schemeClr val="lt2"/>
                </a:solidFill>
                <a:latin typeface="DM Sans Medium"/>
                <a:ea typeface="DM Sans Medium"/>
                <a:cs typeface="DM Sans Medium"/>
                <a:sym typeface="DM Sans Medium"/>
              </a:rPr>
              <a:t>1B</a:t>
            </a:r>
            <a:endParaRPr sz="2933">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accent1"/>
                </a:solidFill>
                <a:latin typeface="DM Sans"/>
                <a:ea typeface="DM Sans"/>
                <a:cs typeface="DM Sans"/>
                <a:sym typeface="DM Sans"/>
              </a:rPr>
              <a:t>litres of water saved annually</a:t>
            </a:r>
            <a:endParaRPr sz="1333">
              <a:solidFill>
                <a:schemeClr val="accent1"/>
              </a:solidFill>
              <a:latin typeface="DM Sans"/>
              <a:ea typeface="DM Sans"/>
              <a:cs typeface="DM Sans"/>
              <a:sym typeface="DM Sans"/>
            </a:endParaRPr>
          </a:p>
        </p:txBody>
      </p:sp>
      <p:sp>
        <p:nvSpPr>
          <p:cNvPr id="139" name="Google Shape;139;g25ad49d69d6_0_112"/>
          <p:cNvSpPr txBox="1"/>
          <p:nvPr/>
        </p:nvSpPr>
        <p:spPr>
          <a:xfrm>
            <a:off x="261489" y="6380800"/>
            <a:ext cx="3559600" cy="143565"/>
          </a:xfrm>
          <a:prstGeom prst="rect">
            <a:avLst/>
          </a:prstGeom>
          <a:noFill/>
          <a:ln>
            <a:noFill/>
          </a:ln>
        </p:spPr>
        <p:txBody>
          <a:bodyPr spcFirstLastPara="1" wrap="square" lIns="0" tIns="0" rIns="0" bIns="0" anchor="t" anchorCtr="0">
            <a:spAutoFit/>
          </a:bodyPr>
          <a:lstStyle/>
          <a:p>
            <a:pPr>
              <a:buClr>
                <a:schemeClr val="dk2"/>
              </a:buClr>
              <a:buSzPts val="1100"/>
            </a:pPr>
            <a:r>
              <a:rPr lang="en" sz="933" i="1">
                <a:solidFill>
                  <a:schemeClr val="accent2"/>
                </a:solidFill>
                <a:latin typeface="DM Sans"/>
                <a:ea typeface="DM Sans"/>
                <a:cs typeface="DM Sans"/>
                <a:sym typeface="DM Sans"/>
              </a:rPr>
              <a:t>*These impact numbers are as of September 2023</a:t>
            </a:r>
            <a:endParaRPr sz="933" i="1">
              <a:solidFill>
                <a:schemeClr val="accent2"/>
              </a:solidFill>
              <a:latin typeface="DM Sans"/>
              <a:ea typeface="DM Sans"/>
              <a:cs typeface="DM Sans"/>
              <a:sym typeface="DM Sans"/>
            </a:endParaRPr>
          </a:p>
        </p:txBody>
      </p:sp>
      <p:sp>
        <p:nvSpPr>
          <p:cNvPr id="140" name="Google Shape;140;g25ad49d69d6_0_112"/>
          <p:cNvSpPr/>
          <p:nvPr/>
        </p:nvSpPr>
        <p:spPr>
          <a:xfrm>
            <a:off x="7758152" y="4078471"/>
            <a:ext cx="1713200" cy="1713200"/>
          </a:xfrm>
          <a:prstGeom prst="ellipse">
            <a:avLst/>
          </a:prstGeom>
          <a:solidFill>
            <a:srgbClr val="FFFFFF"/>
          </a:solidFill>
          <a:ln>
            <a:noFill/>
          </a:ln>
        </p:spPr>
        <p:txBody>
          <a:bodyPr spcFirstLastPara="1" wrap="square" lIns="3600" tIns="3600" rIns="3600" bIns="3600" anchor="ctr" anchorCtr="0">
            <a:noAutofit/>
          </a:bodyPr>
          <a:lstStyle/>
          <a:p>
            <a:pPr algn="ctr">
              <a:buClr>
                <a:srgbClr val="004F7D"/>
              </a:buClr>
              <a:buSzPts val="3200"/>
            </a:pPr>
            <a:r>
              <a:rPr lang="en" sz="2667">
                <a:solidFill>
                  <a:schemeClr val="lt2"/>
                </a:solidFill>
                <a:latin typeface="DM Sans Medium"/>
                <a:ea typeface="DM Sans Medium"/>
                <a:cs typeface="DM Sans Medium"/>
                <a:sym typeface="DM Sans Medium"/>
              </a:rPr>
              <a:t>&gt;7,600</a:t>
            </a:r>
            <a:endParaRPr sz="2667">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dk1"/>
                </a:solidFill>
                <a:latin typeface="DM Sans"/>
                <a:ea typeface="DM Sans"/>
                <a:cs typeface="DM Sans"/>
                <a:sym typeface="DM Sans"/>
              </a:rPr>
              <a:t>Active toilets across Nairobi, Kisumu &amp; Eldoret </a:t>
            </a:r>
            <a:endParaRPr sz="2667">
              <a:solidFill>
                <a:schemeClr val="dk1"/>
              </a:solidFill>
              <a:latin typeface="DM Sans Medium"/>
              <a:ea typeface="DM Sans Medium"/>
              <a:cs typeface="DM Sans Medium"/>
              <a:sym typeface="DM Sans Medium"/>
            </a:endParaRPr>
          </a:p>
        </p:txBody>
      </p:sp>
      <p:sp>
        <p:nvSpPr>
          <p:cNvPr id="141" name="Google Shape;141;g25ad49d69d6_0_112"/>
          <p:cNvSpPr/>
          <p:nvPr/>
        </p:nvSpPr>
        <p:spPr>
          <a:xfrm>
            <a:off x="9720219" y="4054271"/>
            <a:ext cx="1713200" cy="1713200"/>
          </a:xfrm>
          <a:prstGeom prst="ellipse">
            <a:avLst/>
          </a:prstGeom>
          <a:solidFill>
            <a:srgbClr val="FFFFFF"/>
          </a:solidFill>
          <a:ln>
            <a:noFill/>
          </a:ln>
        </p:spPr>
        <p:txBody>
          <a:bodyPr spcFirstLastPara="1" wrap="square" lIns="3600" tIns="3600" rIns="3600" bIns="3600" anchor="ctr" anchorCtr="0">
            <a:noAutofit/>
          </a:bodyPr>
          <a:lstStyle/>
          <a:p>
            <a:pPr algn="ctr">
              <a:buClr>
                <a:srgbClr val="004F7D"/>
              </a:buClr>
              <a:buSzPts val="3200"/>
            </a:pPr>
            <a:r>
              <a:rPr lang="en" sz="2667">
                <a:solidFill>
                  <a:schemeClr val="lt2"/>
                </a:solidFill>
                <a:latin typeface="DM Sans Medium"/>
                <a:ea typeface="DM Sans Medium"/>
                <a:cs typeface="DM Sans Medium"/>
                <a:sym typeface="DM Sans Medium"/>
              </a:rPr>
              <a:t>&gt;290k</a:t>
            </a:r>
            <a:endParaRPr sz="2667">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dk1"/>
                </a:solidFill>
                <a:latin typeface="DM Sans"/>
                <a:ea typeface="DM Sans"/>
                <a:cs typeface="DM Sans"/>
                <a:sym typeface="DM Sans"/>
              </a:rPr>
              <a:t>People served with safely managed sanitation</a:t>
            </a:r>
            <a:endParaRPr sz="2667">
              <a:solidFill>
                <a:schemeClr val="dk1"/>
              </a:solidFill>
              <a:latin typeface="DM Sans Medium"/>
              <a:ea typeface="DM Sans Medium"/>
              <a:cs typeface="DM Sans Medium"/>
              <a:sym typeface="DM Sa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CE1D8E-F19C-6011-E5D2-411C1B5AFAD6}"/>
              </a:ext>
            </a:extLst>
          </p:cNvPr>
          <p:cNvSpPr/>
          <p:nvPr/>
        </p:nvSpPr>
        <p:spPr>
          <a:xfrm>
            <a:off x="0" y="0"/>
            <a:ext cx="12192000" cy="1507808"/>
          </a:xfrm>
          <a:prstGeom prst="rect">
            <a:avLst/>
          </a:prstGeom>
          <a:solidFill>
            <a:srgbClr val="15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08A678-5283-B79F-07DF-DAF9E00795E1}"/>
              </a:ext>
            </a:extLst>
          </p:cNvPr>
          <p:cNvSpPr>
            <a:spLocks noGrp="1"/>
          </p:cNvSpPr>
          <p:nvPr>
            <p:ph type="title"/>
          </p:nvPr>
        </p:nvSpPr>
        <p:spPr>
          <a:xfrm>
            <a:off x="67377" y="91122"/>
            <a:ext cx="12124623" cy="1325563"/>
          </a:xfrm>
        </p:spPr>
        <p:txBody>
          <a:bodyPr>
            <a:normAutofit/>
          </a:bodyPr>
          <a:lstStyle/>
          <a:p>
            <a:pPr algn="ctr"/>
            <a:r>
              <a:rPr lang="de-DE" b="1" dirty="0">
                <a:solidFill>
                  <a:schemeClr val="bg1"/>
                </a:solidFill>
              </a:rPr>
              <a:t>Webinar Series on </a:t>
            </a:r>
            <a:r>
              <a:rPr lang="de-DE" b="1" dirty="0" err="1">
                <a:solidFill>
                  <a:schemeClr val="bg1"/>
                </a:solidFill>
              </a:rPr>
              <a:t>utility</a:t>
            </a:r>
            <a:r>
              <a:rPr lang="de-DE" b="1" dirty="0">
                <a:solidFill>
                  <a:schemeClr val="bg1"/>
                </a:solidFill>
              </a:rPr>
              <a:t> </a:t>
            </a:r>
            <a:r>
              <a:rPr lang="de-DE" b="1" dirty="0" err="1">
                <a:solidFill>
                  <a:schemeClr val="bg1"/>
                </a:solidFill>
              </a:rPr>
              <a:t>engagement</a:t>
            </a:r>
            <a:r>
              <a:rPr lang="de-DE" b="1" dirty="0">
                <a:solidFill>
                  <a:schemeClr val="bg1"/>
                </a:solidFill>
              </a:rPr>
              <a:t> in </a:t>
            </a:r>
            <a:r>
              <a:rPr lang="de-DE" b="1" dirty="0" err="1">
                <a:solidFill>
                  <a:schemeClr val="bg1"/>
                </a:solidFill>
              </a:rPr>
              <a:t>sanitation</a:t>
            </a:r>
            <a:endParaRPr lang="en-GB" b="1" dirty="0">
              <a:solidFill>
                <a:schemeClr val="bg1"/>
              </a:solidFill>
            </a:endParaRPr>
          </a:p>
        </p:txBody>
      </p:sp>
      <p:sp>
        <p:nvSpPr>
          <p:cNvPr id="6" name="Rectangle: Rounded Corners 5">
            <a:extLst>
              <a:ext uri="{FF2B5EF4-FFF2-40B4-BE49-F238E27FC236}">
                <a16:creationId xmlns:a16="http://schemas.microsoft.com/office/drawing/2014/main" id="{4FB2BADE-84A0-1108-F6C2-8A74047FC671}"/>
              </a:ext>
            </a:extLst>
          </p:cNvPr>
          <p:cNvSpPr/>
          <p:nvPr/>
        </p:nvSpPr>
        <p:spPr>
          <a:xfrm>
            <a:off x="394636" y="1828800"/>
            <a:ext cx="6462559" cy="4668253"/>
          </a:xfrm>
          <a:prstGeom prst="roundRect">
            <a:avLst/>
          </a:prstGeom>
          <a:noFill/>
          <a:ln w="57150">
            <a:solidFill>
              <a:srgbClr val="159F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74FF897-C0AE-D900-1B01-E1365A60ABE4}"/>
              </a:ext>
            </a:extLst>
          </p:cNvPr>
          <p:cNvSpPr/>
          <p:nvPr/>
        </p:nvSpPr>
        <p:spPr>
          <a:xfrm>
            <a:off x="7085436" y="1828800"/>
            <a:ext cx="4711928" cy="4668253"/>
          </a:xfrm>
          <a:prstGeom prst="roundRect">
            <a:avLst/>
          </a:prstGeom>
          <a:noFill/>
          <a:ln w="57150">
            <a:solidFill>
              <a:srgbClr val="159F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B517F10-CC1E-4924-B5E4-B2D9F13752D3}"/>
              </a:ext>
            </a:extLst>
          </p:cNvPr>
          <p:cNvSpPr txBox="1"/>
          <p:nvPr/>
        </p:nvSpPr>
        <p:spPr>
          <a:xfrm>
            <a:off x="2394011" y="1858019"/>
            <a:ext cx="19654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err="1">
                <a:ln>
                  <a:noFill/>
                </a:ln>
                <a:solidFill>
                  <a:prstClr val="black"/>
                </a:solidFill>
                <a:effectLst/>
                <a:uLnTx/>
                <a:uFillTx/>
                <a:latin typeface="Calibri" panose="020F0502020204030204"/>
                <a:ea typeface="+mn-ea"/>
                <a:cs typeface="+mn-cs"/>
              </a:rPr>
              <a:t>Conveners</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F8A5386-C888-D64E-EAEE-9489C471786E}"/>
              </a:ext>
            </a:extLst>
          </p:cNvPr>
          <p:cNvSpPr txBox="1"/>
          <p:nvPr/>
        </p:nvSpPr>
        <p:spPr>
          <a:xfrm>
            <a:off x="8480522" y="1997989"/>
            <a:ext cx="18047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err="1">
                <a:ln>
                  <a:noFill/>
                </a:ln>
                <a:solidFill>
                  <a:prstClr val="black"/>
                </a:solidFill>
                <a:effectLst/>
                <a:uLnTx/>
                <a:uFillTx/>
                <a:latin typeface="Calibri" panose="020F0502020204030204"/>
                <a:ea typeface="+mn-ea"/>
                <a:cs typeface="+mn-cs"/>
              </a:rPr>
              <a:t>Objective</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1ACEFC3-D403-56CF-F167-7F3F07C30C8B}"/>
              </a:ext>
            </a:extLst>
          </p:cNvPr>
          <p:cNvSpPr txBox="1"/>
          <p:nvPr/>
        </p:nvSpPr>
        <p:spPr>
          <a:xfrm>
            <a:off x="7250866" y="2722917"/>
            <a:ext cx="4373627"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Facilitate the exchange of knowledge, experiences and lessons learned among water operators across Africa, showcasing diverse case studies and approaches to improving urban sanitation access.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blue text on a white background&#10;&#10;Description automatically generated">
            <a:extLst>
              <a:ext uri="{FF2B5EF4-FFF2-40B4-BE49-F238E27FC236}">
                <a16:creationId xmlns:a16="http://schemas.microsoft.com/office/drawing/2014/main" id="{12BD8D4B-42C4-FCD2-1F77-E20118EE67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6669" y="5693614"/>
            <a:ext cx="1730252" cy="469688"/>
          </a:xfrm>
          <a:prstGeom prst="rect">
            <a:avLst/>
          </a:prstGeom>
        </p:spPr>
      </p:pic>
      <p:pic>
        <p:nvPicPr>
          <p:cNvPr id="15" name="Picture 14" descr="A logo for a water company&#10;&#10;Description automatically generated with medium confidence">
            <a:extLst>
              <a:ext uri="{FF2B5EF4-FFF2-40B4-BE49-F238E27FC236}">
                <a16:creationId xmlns:a16="http://schemas.microsoft.com/office/drawing/2014/main" id="{EA926C75-374E-8123-2B30-273E89320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119" y="2410769"/>
            <a:ext cx="2239851" cy="1076310"/>
          </a:xfrm>
          <a:prstGeom prst="rect">
            <a:avLst/>
          </a:prstGeom>
        </p:spPr>
      </p:pic>
      <p:pic>
        <p:nvPicPr>
          <p:cNvPr id="17" name="Picture 16" descr="A logo for water for a company&#10;&#10;Description automatically generated with medium confidence">
            <a:extLst>
              <a:ext uri="{FF2B5EF4-FFF2-40B4-BE49-F238E27FC236}">
                <a16:creationId xmlns:a16="http://schemas.microsoft.com/office/drawing/2014/main" id="{039DD917-FBE3-DEC2-99F5-1E24BA943E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9924" y="4203976"/>
            <a:ext cx="1824375" cy="1280263"/>
          </a:xfrm>
          <a:prstGeom prst="rect">
            <a:avLst/>
          </a:prstGeom>
        </p:spPr>
      </p:pic>
      <p:pic>
        <p:nvPicPr>
          <p:cNvPr id="19" name="Picture 18" descr="Black text on a gray background&#10;&#10;Description automatically generated">
            <a:extLst>
              <a:ext uri="{FF2B5EF4-FFF2-40B4-BE49-F238E27FC236}">
                <a16:creationId xmlns:a16="http://schemas.microsoft.com/office/drawing/2014/main" id="{3D296FCF-85A2-7A2C-3BC5-9BB37571E1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3868" y="2109704"/>
            <a:ext cx="1618271" cy="1076310"/>
          </a:xfrm>
          <a:prstGeom prst="rect">
            <a:avLst/>
          </a:prstGeom>
        </p:spPr>
      </p:pic>
      <p:pic>
        <p:nvPicPr>
          <p:cNvPr id="21" name="Picture 20" descr="A white rectangular sign with black text&#10;&#10;Description automatically generated">
            <a:extLst>
              <a:ext uri="{FF2B5EF4-FFF2-40B4-BE49-F238E27FC236}">
                <a16:creationId xmlns:a16="http://schemas.microsoft.com/office/drawing/2014/main" id="{15AB048A-8A5A-A1F6-1B94-D4BFE2B96D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74464" y="4115399"/>
            <a:ext cx="3791700" cy="1652157"/>
          </a:xfrm>
          <a:prstGeom prst="rect">
            <a:avLst/>
          </a:prstGeom>
        </p:spPr>
      </p:pic>
      <p:pic>
        <p:nvPicPr>
          <p:cNvPr id="25" name="Picture 24" descr="A logo with a fingerprint&#10;&#10;Description automatically generated">
            <a:extLst>
              <a:ext uri="{FF2B5EF4-FFF2-40B4-BE49-F238E27FC236}">
                <a16:creationId xmlns:a16="http://schemas.microsoft.com/office/drawing/2014/main" id="{78F2CC94-8141-1566-42CD-7DC1ECFD3B1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5121" y="2565016"/>
            <a:ext cx="1798687" cy="1065282"/>
          </a:xfrm>
          <a:prstGeom prst="rect">
            <a:avLst/>
          </a:prstGeom>
        </p:spPr>
      </p:pic>
      <p:pic>
        <p:nvPicPr>
          <p:cNvPr id="27" name="Picture 26" descr="A red and white logo&#10;&#10;Description automatically generated">
            <a:extLst>
              <a:ext uri="{FF2B5EF4-FFF2-40B4-BE49-F238E27FC236}">
                <a16:creationId xmlns:a16="http://schemas.microsoft.com/office/drawing/2014/main" id="{B78B7745-8476-A1FF-9740-635215C9AA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89172" y="5371409"/>
            <a:ext cx="2381859" cy="992792"/>
          </a:xfrm>
          <a:prstGeom prst="rect">
            <a:avLst/>
          </a:prstGeom>
        </p:spPr>
      </p:pic>
      <p:pic>
        <p:nvPicPr>
          <p:cNvPr id="5" name="Picture 4" descr="A blue logo with white text&#10;&#10;Description automatically generated">
            <a:extLst>
              <a:ext uri="{FF2B5EF4-FFF2-40B4-BE49-F238E27FC236}">
                <a16:creationId xmlns:a16="http://schemas.microsoft.com/office/drawing/2014/main" id="{13D8F4B6-9900-2C12-2417-F40D50F90AD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4277" y="3605418"/>
            <a:ext cx="1462776" cy="1753138"/>
          </a:xfrm>
          <a:prstGeom prst="rect">
            <a:avLst/>
          </a:prstGeom>
        </p:spPr>
      </p:pic>
      <p:pic>
        <p:nvPicPr>
          <p:cNvPr id="7" name="Picture 6" descr="Black text on a white background&#10;&#10;Description automatically generated">
            <a:extLst>
              <a:ext uri="{FF2B5EF4-FFF2-40B4-BE49-F238E27FC236}">
                <a16:creationId xmlns:a16="http://schemas.microsoft.com/office/drawing/2014/main" id="{F0E52074-CF3E-ACA3-8A89-CACA5D279A4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59421" y="3501405"/>
            <a:ext cx="2242183" cy="728709"/>
          </a:xfrm>
          <a:prstGeom prst="rect">
            <a:avLst/>
          </a:prstGeom>
        </p:spPr>
      </p:pic>
    </p:spTree>
    <p:extLst>
      <p:ext uri="{BB962C8B-B14F-4D97-AF65-F5344CB8AC3E}">
        <p14:creationId xmlns:p14="http://schemas.microsoft.com/office/powerpoint/2010/main" val="1625760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body" idx="1"/>
          </p:nvPr>
        </p:nvSpPr>
        <p:spPr>
          <a:xfrm>
            <a:off x="615867" y="1269297"/>
            <a:ext cx="10960400" cy="528800"/>
          </a:xfrm>
          <a:prstGeom prst="rect">
            <a:avLst/>
          </a:prstGeom>
          <a:noFill/>
          <a:ln>
            <a:noFill/>
          </a:ln>
        </p:spPr>
        <p:txBody>
          <a:bodyPr spcFirstLastPara="1" vert="horz" wrap="square" lIns="91433" tIns="45700" rIns="91433" bIns="45700" rtlCol="0" anchor="t" anchorCtr="0">
            <a:noAutofit/>
          </a:bodyPr>
          <a:lstStyle/>
          <a:p>
            <a:pPr marL="0" indent="0" algn="ctr"/>
            <a:r>
              <a:rPr lang="en" sz="1600">
                <a:solidFill>
                  <a:schemeClr val="accent1"/>
                </a:solidFill>
                <a:latin typeface="DM Sans"/>
                <a:ea typeface="DM Sans"/>
                <a:cs typeface="DM Sans"/>
                <a:sym typeface="DM Sans"/>
              </a:rPr>
              <a:t>Fresh Life’s full value-chain approach is implemented by two entities:</a:t>
            </a:r>
            <a:endParaRPr sz="1600">
              <a:solidFill>
                <a:schemeClr val="accent1"/>
              </a:solidFill>
              <a:latin typeface="DM Sans"/>
              <a:ea typeface="DM Sans"/>
              <a:cs typeface="DM Sans"/>
              <a:sym typeface="DM Sans"/>
            </a:endParaRPr>
          </a:p>
          <a:p>
            <a:pPr marL="0" indent="0" algn="ctr"/>
            <a:r>
              <a:rPr lang="en" sz="1600" b="1">
                <a:solidFill>
                  <a:schemeClr val="dk1"/>
                </a:solidFill>
                <a:latin typeface="DM Sans"/>
                <a:ea typeface="DM Sans"/>
                <a:cs typeface="DM Sans"/>
                <a:sym typeface="DM Sans"/>
              </a:rPr>
              <a:t>Fresh Life </a:t>
            </a:r>
            <a:r>
              <a:rPr lang="en" sz="1600">
                <a:solidFill>
                  <a:schemeClr val="dk1"/>
                </a:solidFill>
                <a:latin typeface="DM Sans"/>
                <a:ea typeface="DM Sans"/>
                <a:cs typeface="DM Sans"/>
                <a:sym typeface="DM Sans"/>
              </a:rPr>
              <a:t>and </a:t>
            </a:r>
            <a:r>
              <a:rPr lang="en" sz="1600" b="1">
                <a:solidFill>
                  <a:schemeClr val="dk1"/>
                </a:solidFill>
                <a:latin typeface="DM Sans"/>
                <a:ea typeface="DM Sans"/>
                <a:cs typeface="DM Sans"/>
                <a:sym typeface="DM Sans"/>
              </a:rPr>
              <a:t>Regen Organics</a:t>
            </a:r>
            <a:r>
              <a:rPr lang="en" sz="1600">
                <a:solidFill>
                  <a:schemeClr val="dk1"/>
                </a:solidFill>
                <a:latin typeface="DM Sans"/>
                <a:ea typeface="DM Sans"/>
                <a:cs typeface="DM Sans"/>
                <a:sym typeface="DM Sans"/>
              </a:rPr>
              <a:t>. Responsibilities of the two organizations are divided as below:</a:t>
            </a:r>
            <a:endParaRPr sz="1600">
              <a:solidFill>
                <a:schemeClr val="dk1"/>
              </a:solidFill>
              <a:latin typeface="DM Sans"/>
              <a:ea typeface="DM Sans"/>
              <a:cs typeface="DM Sans"/>
              <a:sym typeface="DM Sans"/>
            </a:endParaRPr>
          </a:p>
        </p:txBody>
      </p:sp>
      <p:graphicFrame>
        <p:nvGraphicFramePr>
          <p:cNvPr id="147" name="Google Shape;147;p27"/>
          <p:cNvGraphicFramePr/>
          <p:nvPr/>
        </p:nvGraphicFramePr>
        <p:xfrm>
          <a:off x="615852" y="1983716"/>
          <a:ext cx="4000000" cy="4000000"/>
        </p:xfrm>
        <a:graphic>
          <a:graphicData uri="http://schemas.openxmlformats.org/drawingml/2006/table">
            <a:tbl>
              <a:tblPr>
                <a:noFill/>
              </a:tblPr>
              <a:tblGrid>
                <a:gridCol w="1252967">
                  <a:extLst>
                    <a:ext uri="{9D8B030D-6E8A-4147-A177-3AD203B41FA5}">
                      <a16:colId xmlns:a16="http://schemas.microsoft.com/office/drawing/2014/main" val="20000"/>
                    </a:ext>
                  </a:extLst>
                </a:gridCol>
                <a:gridCol w="1864100">
                  <a:extLst>
                    <a:ext uri="{9D8B030D-6E8A-4147-A177-3AD203B41FA5}">
                      <a16:colId xmlns:a16="http://schemas.microsoft.com/office/drawing/2014/main" val="20001"/>
                    </a:ext>
                  </a:extLst>
                </a:gridCol>
                <a:gridCol w="1907367">
                  <a:extLst>
                    <a:ext uri="{9D8B030D-6E8A-4147-A177-3AD203B41FA5}">
                      <a16:colId xmlns:a16="http://schemas.microsoft.com/office/drawing/2014/main" val="20002"/>
                    </a:ext>
                  </a:extLst>
                </a:gridCol>
                <a:gridCol w="1989933">
                  <a:extLst>
                    <a:ext uri="{9D8B030D-6E8A-4147-A177-3AD203B41FA5}">
                      <a16:colId xmlns:a16="http://schemas.microsoft.com/office/drawing/2014/main" val="20003"/>
                    </a:ext>
                  </a:extLst>
                </a:gridCol>
                <a:gridCol w="1965300">
                  <a:extLst>
                    <a:ext uri="{9D8B030D-6E8A-4147-A177-3AD203B41FA5}">
                      <a16:colId xmlns:a16="http://schemas.microsoft.com/office/drawing/2014/main" val="20004"/>
                    </a:ext>
                  </a:extLst>
                </a:gridCol>
                <a:gridCol w="1980600">
                  <a:extLst>
                    <a:ext uri="{9D8B030D-6E8A-4147-A177-3AD203B41FA5}">
                      <a16:colId xmlns:a16="http://schemas.microsoft.com/office/drawing/2014/main" val="20005"/>
                    </a:ext>
                  </a:extLst>
                </a:gridCol>
              </a:tblGrid>
              <a:tr h="467320">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a:solidFill>
                            <a:srgbClr val="FFFFFF"/>
                          </a:solidFill>
                          <a:latin typeface="DM Sans"/>
                          <a:ea typeface="DM Sans"/>
                          <a:cs typeface="DM Sans"/>
                          <a:sym typeface="DM Sans"/>
                        </a:rPr>
                        <a:t>Contain</a:t>
                      </a:r>
                      <a:endParaRPr sz="1900" u="none" strike="noStrike" cap="none">
                        <a:latin typeface="DM Sans"/>
                        <a:ea typeface="DM Sans"/>
                        <a:cs typeface="DM Sans"/>
                        <a:sym typeface="DM Sans"/>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a:solidFill>
                            <a:srgbClr val="FFFFFF"/>
                          </a:solidFill>
                          <a:latin typeface="DM Sans"/>
                          <a:ea typeface="DM Sans"/>
                          <a:cs typeface="DM Sans"/>
                          <a:sym typeface="DM Sans"/>
                        </a:rPr>
                        <a:t>Empty</a:t>
                      </a:r>
                      <a:endParaRPr sz="1900" u="none" strike="noStrike" cap="none">
                        <a:latin typeface="DM Sans"/>
                        <a:ea typeface="DM Sans"/>
                        <a:cs typeface="DM Sans"/>
                        <a:sym typeface="DM Sans"/>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a:solidFill>
                            <a:srgbClr val="FFFFFF"/>
                          </a:solidFill>
                          <a:latin typeface="DM Sans"/>
                          <a:ea typeface="DM Sans"/>
                          <a:cs typeface="DM Sans"/>
                          <a:sym typeface="DM Sans"/>
                        </a:rPr>
                        <a:t>Transport</a:t>
                      </a:r>
                      <a:endParaRPr sz="1900" u="none" strike="noStrike" cap="none">
                        <a:latin typeface="DM Sans"/>
                        <a:ea typeface="DM Sans"/>
                        <a:cs typeface="DM Sans"/>
                        <a:sym typeface="DM Sans"/>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a:solidFill>
                            <a:srgbClr val="FFFFFF"/>
                          </a:solidFill>
                          <a:latin typeface="DM Sans"/>
                          <a:ea typeface="DM Sans"/>
                          <a:cs typeface="DM Sans"/>
                          <a:sym typeface="DM Sans"/>
                        </a:rPr>
                        <a:t>Treat</a:t>
                      </a:r>
                      <a:endParaRPr sz="1900" u="none" strike="noStrike" cap="none">
                        <a:latin typeface="DM Sans"/>
                        <a:ea typeface="DM Sans"/>
                        <a:cs typeface="DM Sans"/>
                        <a:sym typeface="DM Sans"/>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b="1" u="none" strike="noStrike" cap="none">
                          <a:solidFill>
                            <a:srgbClr val="FFFFFF"/>
                          </a:solidFill>
                          <a:latin typeface="DM Sans"/>
                          <a:ea typeface="DM Sans"/>
                          <a:cs typeface="DM Sans"/>
                          <a:sym typeface="DM Sans"/>
                        </a:rPr>
                        <a:t>Reuse</a:t>
                      </a:r>
                      <a:endParaRPr sz="1900" u="none" strike="noStrike" cap="none">
                        <a:latin typeface="DM Sans"/>
                        <a:ea typeface="DM Sans"/>
                        <a:cs typeface="DM Sans"/>
                        <a:sym typeface="DM Sans"/>
                      </a:endParaRPr>
                    </a:p>
                  </a:txBody>
                  <a:tcPr marL="121900" marR="121900" marT="121900" marB="1219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BFBFBF"/>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573033">
                <a:tc>
                  <a:txBody>
                    <a:bodyPr/>
                    <a:lstStyle/>
                    <a:p>
                      <a:pPr marL="0" marR="0" lvl="0" indent="0" algn="l" rtl="0">
                        <a:lnSpc>
                          <a:spcPct val="100000"/>
                        </a:lnSpc>
                        <a:spcBef>
                          <a:spcPts val="0"/>
                        </a:spcBef>
                        <a:spcAft>
                          <a:spcPts val="0"/>
                        </a:spcAft>
                        <a:buClr>
                          <a:srgbClr val="000000"/>
                        </a:buClr>
                        <a:buSzPts val="1100"/>
                        <a:buFont typeface="Arial"/>
                        <a:buNone/>
                      </a:pPr>
                      <a:r>
                        <a:rPr lang="en" sz="1500" b="1" u="none" strike="noStrike" cap="none">
                          <a:solidFill>
                            <a:srgbClr val="0A63AB"/>
                          </a:solidFill>
                          <a:latin typeface="DM Sans"/>
                          <a:ea typeface="DM Sans"/>
                          <a:cs typeface="DM Sans"/>
                          <a:sym typeface="DM Sans"/>
                        </a:rPr>
                        <a:t>Fresh Life </a:t>
                      </a:r>
                      <a:endParaRPr sz="1900" u="none" strike="noStrike" cap="none">
                        <a:solidFill>
                          <a:srgbClr val="0A63AB"/>
                        </a:solidFill>
                        <a:latin typeface="DM Sans"/>
                        <a:ea typeface="DM Sans"/>
                        <a:cs typeface="DM Sans"/>
                        <a:sym typeface="DM Sans"/>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0A63AB"/>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0A63AB"/>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0A63AB"/>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690840">
                <a:tc>
                  <a:txBody>
                    <a:bodyPr/>
                    <a:lstStyle/>
                    <a:p>
                      <a:pPr marL="0" marR="0" lvl="0" indent="0" algn="l" rtl="0">
                        <a:lnSpc>
                          <a:spcPct val="100000"/>
                        </a:lnSpc>
                        <a:spcBef>
                          <a:spcPts val="0"/>
                        </a:spcBef>
                        <a:spcAft>
                          <a:spcPts val="0"/>
                        </a:spcAft>
                        <a:buClr>
                          <a:srgbClr val="000000"/>
                        </a:buClr>
                        <a:buSzPts val="1100"/>
                        <a:buFont typeface="Arial"/>
                        <a:buNone/>
                      </a:pPr>
                      <a:r>
                        <a:rPr lang="en" sz="1500" b="1" u="none" strike="noStrike" cap="none">
                          <a:solidFill>
                            <a:srgbClr val="A07D2D"/>
                          </a:solidFill>
                          <a:latin typeface="DM Sans"/>
                          <a:ea typeface="DM Sans"/>
                          <a:cs typeface="DM Sans"/>
                          <a:sym typeface="DM Sans"/>
                        </a:rPr>
                        <a:t>Regen Organics</a:t>
                      </a:r>
                      <a:endParaRPr sz="1900" u="none" strike="noStrike" cap="none">
                        <a:solidFill>
                          <a:srgbClr val="A07D2D"/>
                        </a:solidFill>
                        <a:latin typeface="DM Sans"/>
                        <a:ea typeface="DM Sans"/>
                        <a:cs typeface="DM Sans"/>
                        <a:sym typeface="DM Sans"/>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000000">
                        <a:alpha val="0"/>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07D2D"/>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500" u="none" strike="noStrike" cap="none">
                        <a:latin typeface="Helvetica Neue"/>
                        <a:ea typeface="Helvetica Neue"/>
                        <a:cs typeface="Helvetica Neue"/>
                        <a:sym typeface="Helvetica Neue"/>
                      </a:endParaRPr>
                    </a:p>
                  </a:txBody>
                  <a:tcPr marL="121900" marR="121900" marT="121900" marB="121900">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A07D2D"/>
                    </a:solidFill>
                  </a:tcPr>
                </a:tc>
                <a:extLst>
                  <a:ext uri="{0D108BD9-81ED-4DB2-BD59-A6C34878D82A}">
                    <a16:rowId xmlns:a16="http://schemas.microsoft.com/office/drawing/2014/main" val="10002"/>
                  </a:ext>
                </a:extLst>
              </a:tr>
            </a:tbl>
          </a:graphicData>
        </a:graphic>
      </p:graphicFrame>
      <p:sp>
        <p:nvSpPr>
          <p:cNvPr id="148" name="Google Shape;148;p27"/>
          <p:cNvSpPr/>
          <p:nvPr/>
        </p:nvSpPr>
        <p:spPr>
          <a:xfrm>
            <a:off x="1862941" y="3865787"/>
            <a:ext cx="1866400" cy="1890400"/>
          </a:xfrm>
          <a:prstGeom prst="rect">
            <a:avLst/>
          </a:prstGeom>
          <a:solidFill>
            <a:srgbClr val="F2F2F2"/>
          </a:solidFill>
          <a:ln w="28575" cap="flat" cmpd="sng">
            <a:solidFill>
              <a:srgbClr val="FBDE00"/>
            </a:solidFill>
            <a:prstDash val="solid"/>
            <a:round/>
            <a:headEnd type="none" w="sm" len="sm"/>
            <a:tailEnd type="none" w="sm" len="sm"/>
          </a:ln>
        </p:spPr>
        <p:txBody>
          <a:bodyPr spcFirstLastPara="1" wrap="square" lIns="121900" tIns="60933" rIns="121900" bIns="60933" anchor="ctr" anchorCtr="0">
            <a:noAutofit/>
          </a:bodyPr>
          <a:lstStyle/>
          <a:p>
            <a:pPr marL="237061" lvl="3" indent="-237061">
              <a:buClr>
                <a:srgbClr val="000000"/>
              </a:buClr>
              <a:buSzPts val="900"/>
              <a:buFont typeface="DM Sans"/>
              <a:buChar char="►"/>
            </a:pPr>
            <a:r>
              <a:rPr lang="en" sz="1200">
                <a:solidFill>
                  <a:srgbClr val="000000"/>
                </a:solidFill>
                <a:latin typeface="DM Sans"/>
                <a:ea typeface="DM Sans"/>
                <a:cs typeface="DM Sans"/>
                <a:sym typeface="DM Sans"/>
              </a:rPr>
              <a:t>Manufacturing and installation of container-based toilets</a:t>
            </a:r>
            <a:endParaRPr sz="1200">
              <a:solidFill>
                <a:srgbClr val="000000"/>
              </a:solidFill>
              <a:latin typeface="DM Sans"/>
              <a:ea typeface="DM Sans"/>
              <a:cs typeface="DM Sans"/>
              <a:sym typeface="DM Sans"/>
            </a:endParaRPr>
          </a:p>
          <a:p>
            <a:pPr marL="237061" lvl="3" indent="-237061">
              <a:spcBef>
                <a:spcPts val="800"/>
              </a:spcBef>
              <a:buClr>
                <a:srgbClr val="000000"/>
              </a:buClr>
              <a:buSzPts val="900"/>
              <a:buFont typeface="DM Sans"/>
              <a:buChar char="►"/>
            </a:pPr>
            <a:r>
              <a:rPr lang="en" sz="1200">
                <a:solidFill>
                  <a:srgbClr val="000000"/>
                </a:solidFill>
                <a:latin typeface="DM Sans"/>
                <a:ea typeface="DM Sans"/>
                <a:cs typeface="DM Sans"/>
                <a:sym typeface="DM Sans"/>
              </a:rPr>
              <a:t>Customer Support and maintenance services</a:t>
            </a:r>
            <a:endParaRPr sz="1200">
              <a:solidFill>
                <a:srgbClr val="000000"/>
              </a:solidFill>
              <a:latin typeface="DM Sans"/>
              <a:ea typeface="DM Sans"/>
              <a:cs typeface="DM Sans"/>
              <a:sym typeface="DM Sans"/>
            </a:endParaRPr>
          </a:p>
        </p:txBody>
      </p:sp>
      <p:sp>
        <p:nvSpPr>
          <p:cNvPr id="149" name="Google Shape;149;p27"/>
          <p:cNvSpPr/>
          <p:nvPr/>
        </p:nvSpPr>
        <p:spPr>
          <a:xfrm>
            <a:off x="3729256" y="3865787"/>
            <a:ext cx="1916800" cy="18904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237061" lvl="3" indent="-237061">
              <a:buClr>
                <a:srgbClr val="000000"/>
              </a:buClr>
              <a:buSzPts val="900"/>
              <a:buFont typeface="DM Sans"/>
              <a:buChar char="►"/>
            </a:pPr>
            <a:r>
              <a:rPr lang="en" sz="1200">
                <a:solidFill>
                  <a:srgbClr val="000000"/>
                </a:solidFill>
                <a:latin typeface="DM Sans"/>
                <a:ea typeface="DM Sans"/>
                <a:cs typeface="DM Sans"/>
                <a:sym typeface="DM Sans"/>
              </a:rPr>
              <a:t>Regular waste collection</a:t>
            </a:r>
            <a:endParaRPr sz="1200">
              <a:solidFill>
                <a:srgbClr val="000000"/>
              </a:solidFill>
              <a:latin typeface="DM Sans"/>
              <a:ea typeface="DM Sans"/>
              <a:cs typeface="DM Sans"/>
              <a:sym typeface="DM Sans"/>
            </a:endParaRPr>
          </a:p>
          <a:p>
            <a:pPr marL="237061" lvl="3" indent="-237061">
              <a:spcBef>
                <a:spcPts val="800"/>
              </a:spcBef>
              <a:buClr>
                <a:srgbClr val="000000"/>
              </a:buClr>
              <a:buSzPts val="900"/>
              <a:buFont typeface="DM Sans"/>
              <a:buChar char="►"/>
            </a:pPr>
            <a:r>
              <a:rPr lang="en" sz="1200">
                <a:solidFill>
                  <a:srgbClr val="000000"/>
                </a:solidFill>
                <a:latin typeface="DM Sans"/>
                <a:ea typeface="DM Sans"/>
                <a:cs typeface="DM Sans"/>
                <a:sym typeface="DM Sans"/>
              </a:rPr>
              <a:t>Consolidation of waste</a:t>
            </a:r>
            <a:endParaRPr sz="1200">
              <a:solidFill>
                <a:srgbClr val="000000"/>
              </a:solidFill>
              <a:latin typeface="DM Sans"/>
              <a:ea typeface="DM Sans"/>
              <a:cs typeface="DM Sans"/>
              <a:sym typeface="DM Sans"/>
            </a:endParaRPr>
          </a:p>
          <a:p>
            <a:pPr marL="237061" lvl="3" indent="-237061">
              <a:spcBef>
                <a:spcPts val="800"/>
              </a:spcBef>
              <a:buClr>
                <a:srgbClr val="000000"/>
              </a:buClr>
              <a:buSzPts val="900"/>
              <a:buFont typeface="DM Sans"/>
              <a:buChar char="►"/>
            </a:pPr>
            <a:r>
              <a:rPr lang="en" sz="1200">
                <a:solidFill>
                  <a:srgbClr val="000000"/>
                </a:solidFill>
                <a:latin typeface="DM Sans"/>
                <a:ea typeface="DM Sans"/>
                <a:cs typeface="DM Sans"/>
                <a:sym typeface="DM Sans"/>
              </a:rPr>
              <a:t>Washing of collection equipment</a:t>
            </a:r>
            <a:endParaRPr sz="1200">
              <a:solidFill>
                <a:srgbClr val="000000"/>
              </a:solidFill>
              <a:latin typeface="DM Sans"/>
              <a:ea typeface="DM Sans"/>
              <a:cs typeface="DM Sans"/>
              <a:sym typeface="DM Sans"/>
            </a:endParaRPr>
          </a:p>
        </p:txBody>
      </p:sp>
      <p:sp>
        <p:nvSpPr>
          <p:cNvPr id="150" name="Google Shape;150;p27"/>
          <p:cNvSpPr/>
          <p:nvPr/>
        </p:nvSpPr>
        <p:spPr>
          <a:xfrm>
            <a:off x="631295" y="3865787"/>
            <a:ext cx="1231600" cy="1890400"/>
          </a:xfrm>
          <a:prstGeom prst="rect">
            <a:avLst/>
          </a:prstGeom>
          <a:noFill/>
          <a:ln w="9525" cap="flat" cmpd="sng">
            <a:solidFill>
              <a:srgbClr val="D8D8D8"/>
            </a:solidFill>
            <a:prstDash val="solid"/>
            <a:round/>
            <a:headEnd type="none" w="sm" len="sm"/>
            <a:tailEnd type="none" w="sm" len="sm"/>
          </a:ln>
        </p:spPr>
        <p:txBody>
          <a:bodyPr spcFirstLastPara="1" wrap="square" lIns="0" tIns="54667" rIns="0" bIns="54667" anchor="t" anchorCtr="0">
            <a:noAutofit/>
          </a:bodyPr>
          <a:lstStyle/>
          <a:p>
            <a:pPr algn="ctr">
              <a:buClr>
                <a:srgbClr val="000000"/>
              </a:buClr>
              <a:buSzPts val="1000"/>
            </a:pPr>
            <a:endParaRPr sz="1333" b="1">
              <a:solidFill>
                <a:srgbClr val="000000"/>
              </a:solidFill>
              <a:latin typeface="Helvetica Neue"/>
              <a:ea typeface="Helvetica Neue"/>
              <a:cs typeface="Helvetica Neue"/>
              <a:sym typeface="Helvetica Neue"/>
            </a:endParaRPr>
          </a:p>
          <a:p>
            <a:pPr algn="ctr">
              <a:buClr>
                <a:srgbClr val="000000"/>
              </a:buClr>
              <a:buSzPts val="1000"/>
            </a:pPr>
            <a:endParaRPr sz="1333" b="1">
              <a:solidFill>
                <a:srgbClr val="000000"/>
              </a:solidFill>
              <a:latin typeface="Helvetica Neue"/>
              <a:ea typeface="Helvetica Neue"/>
              <a:cs typeface="Helvetica Neue"/>
              <a:sym typeface="Helvetica Neue"/>
            </a:endParaRPr>
          </a:p>
          <a:p>
            <a:pPr algn="ctr">
              <a:buClr>
                <a:srgbClr val="000000"/>
              </a:buClr>
              <a:buSzPts val="1000"/>
            </a:pPr>
            <a:endParaRPr sz="1333" b="1">
              <a:solidFill>
                <a:srgbClr val="000000"/>
              </a:solidFill>
              <a:latin typeface="Helvetica Neue"/>
              <a:ea typeface="Helvetica Neue"/>
              <a:cs typeface="Helvetica Neue"/>
              <a:sym typeface="Helvetica Neue"/>
            </a:endParaRPr>
          </a:p>
          <a:p>
            <a:pPr algn="ctr">
              <a:buClr>
                <a:srgbClr val="000000"/>
              </a:buClr>
              <a:buSzPts val="1000"/>
            </a:pPr>
            <a:endParaRPr sz="1333" b="1">
              <a:solidFill>
                <a:srgbClr val="000000"/>
              </a:solidFill>
              <a:latin typeface="Helvetica Neue"/>
              <a:ea typeface="Helvetica Neue"/>
              <a:cs typeface="Helvetica Neue"/>
              <a:sym typeface="Helvetica Neue"/>
            </a:endParaRPr>
          </a:p>
          <a:p>
            <a:pPr algn="ctr">
              <a:buClr>
                <a:srgbClr val="000000"/>
              </a:buClr>
              <a:buSzPts val="1000"/>
            </a:pPr>
            <a:r>
              <a:rPr lang="en" sz="1333" b="1">
                <a:solidFill>
                  <a:srgbClr val="000000"/>
                </a:solidFill>
                <a:latin typeface="DM Sans"/>
                <a:ea typeface="DM Sans"/>
                <a:cs typeface="DM Sans"/>
                <a:sym typeface="DM Sans"/>
              </a:rPr>
              <a:t>Activities</a:t>
            </a:r>
            <a:endParaRPr sz="1333" b="1">
              <a:solidFill>
                <a:srgbClr val="FF0000"/>
              </a:solidFill>
              <a:latin typeface="DM Sans"/>
              <a:ea typeface="DM Sans"/>
              <a:cs typeface="DM Sans"/>
              <a:sym typeface="DM Sans"/>
            </a:endParaRPr>
          </a:p>
        </p:txBody>
      </p:sp>
      <p:sp>
        <p:nvSpPr>
          <p:cNvPr id="151" name="Google Shape;151;p27"/>
          <p:cNvSpPr/>
          <p:nvPr/>
        </p:nvSpPr>
        <p:spPr>
          <a:xfrm>
            <a:off x="5638799" y="3865787"/>
            <a:ext cx="2004800" cy="18904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237061" lvl="3" indent="-237061">
              <a:buClr>
                <a:srgbClr val="000000"/>
              </a:buClr>
              <a:buSzPts val="900"/>
              <a:buFont typeface="DM Sans"/>
              <a:buChar char="►"/>
            </a:pPr>
            <a:r>
              <a:rPr lang="en" sz="1200">
                <a:solidFill>
                  <a:srgbClr val="000000"/>
                </a:solidFill>
                <a:latin typeface="DM Sans"/>
                <a:ea typeface="DM Sans"/>
                <a:cs typeface="DM Sans"/>
                <a:sym typeface="DM Sans"/>
              </a:rPr>
              <a:t>Transportation of waste to the central processing plant in Kinanie</a:t>
            </a:r>
            <a:endParaRPr sz="1200">
              <a:solidFill>
                <a:srgbClr val="000000"/>
              </a:solidFill>
              <a:latin typeface="DM Sans"/>
              <a:ea typeface="DM Sans"/>
              <a:cs typeface="DM Sans"/>
              <a:sym typeface="DM Sans"/>
            </a:endParaRPr>
          </a:p>
        </p:txBody>
      </p:sp>
      <p:sp>
        <p:nvSpPr>
          <p:cNvPr id="152" name="Google Shape;152;p27"/>
          <p:cNvSpPr/>
          <p:nvPr/>
        </p:nvSpPr>
        <p:spPr>
          <a:xfrm>
            <a:off x="7643447" y="3865787"/>
            <a:ext cx="1997600" cy="18904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237061" lvl="3" indent="-237061">
              <a:buClr>
                <a:srgbClr val="000000"/>
              </a:buClr>
              <a:buSzPts val="900"/>
              <a:buFont typeface="DM Sans"/>
              <a:buChar char="►"/>
            </a:pPr>
            <a:r>
              <a:rPr lang="en" sz="1200">
                <a:solidFill>
                  <a:srgbClr val="000000"/>
                </a:solidFill>
                <a:latin typeface="DM Sans"/>
                <a:ea typeface="DM Sans"/>
                <a:cs typeface="DM Sans"/>
                <a:sym typeface="DM Sans"/>
              </a:rPr>
              <a:t>Processing of waste to remove pathogens</a:t>
            </a:r>
            <a:endParaRPr sz="1200">
              <a:solidFill>
                <a:srgbClr val="000000"/>
              </a:solidFill>
              <a:latin typeface="DM Sans"/>
              <a:ea typeface="DM Sans"/>
              <a:cs typeface="DM Sans"/>
              <a:sym typeface="DM Sans"/>
            </a:endParaRPr>
          </a:p>
        </p:txBody>
      </p:sp>
      <p:sp>
        <p:nvSpPr>
          <p:cNvPr id="153" name="Google Shape;153;p27"/>
          <p:cNvSpPr/>
          <p:nvPr/>
        </p:nvSpPr>
        <p:spPr>
          <a:xfrm>
            <a:off x="9641057" y="3865788"/>
            <a:ext cx="1935200" cy="1890400"/>
          </a:xfrm>
          <a:prstGeom prst="rect">
            <a:avLst/>
          </a:prstGeom>
          <a:solidFill>
            <a:srgbClr val="F2F2F2"/>
          </a:solidFill>
          <a:ln w="28575"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marL="237061" lvl="3" indent="-237061">
              <a:buClr>
                <a:srgbClr val="000000"/>
              </a:buClr>
              <a:buSzPts val="900"/>
              <a:buFont typeface="DM Sans"/>
              <a:buChar char="►"/>
            </a:pPr>
            <a:r>
              <a:rPr lang="en" sz="1200">
                <a:solidFill>
                  <a:srgbClr val="000000"/>
                </a:solidFill>
                <a:latin typeface="DM Sans"/>
                <a:ea typeface="DM Sans"/>
                <a:cs typeface="DM Sans"/>
                <a:sym typeface="DM Sans"/>
              </a:rPr>
              <a:t>Conversion of processed waste into valuable end-products</a:t>
            </a:r>
            <a:endParaRPr sz="1200">
              <a:solidFill>
                <a:srgbClr val="000000"/>
              </a:solidFill>
              <a:latin typeface="DM Sans"/>
              <a:ea typeface="DM Sans"/>
              <a:cs typeface="DM Sans"/>
              <a:sym typeface="DM Sans"/>
            </a:endParaRPr>
          </a:p>
        </p:txBody>
      </p:sp>
      <p:sp>
        <p:nvSpPr>
          <p:cNvPr id="154" name="Google Shape;154;p27"/>
          <p:cNvSpPr txBox="1"/>
          <p:nvPr/>
        </p:nvSpPr>
        <p:spPr>
          <a:xfrm>
            <a:off x="594200" y="171901"/>
            <a:ext cx="10982000" cy="1107955"/>
          </a:xfrm>
          <a:prstGeom prst="rect">
            <a:avLst/>
          </a:prstGeom>
          <a:noFill/>
          <a:ln>
            <a:noFill/>
          </a:ln>
        </p:spPr>
        <p:txBody>
          <a:bodyPr spcFirstLastPara="1" wrap="square" lIns="121900" tIns="121900" rIns="121900" bIns="121900" anchor="t" anchorCtr="0">
            <a:spAutoFit/>
          </a:bodyPr>
          <a:lstStyle/>
          <a:p>
            <a:pPr algn="ctr">
              <a:buClr>
                <a:srgbClr val="000000"/>
              </a:buClr>
              <a:buSzPts val="2100"/>
            </a:pPr>
            <a:r>
              <a:rPr lang="en" sz="2800" b="1">
                <a:solidFill>
                  <a:schemeClr val="accent1"/>
                </a:solidFill>
                <a:latin typeface="DM Sans"/>
                <a:ea typeface="DM Sans"/>
                <a:cs typeface="DM Sans"/>
                <a:sym typeface="DM Sans"/>
              </a:rPr>
              <a:t>The full-value chain approach is implemented by two entities: a nonprofit organization and a for-profit corporation</a:t>
            </a:r>
            <a:endParaRPr sz="2800" b="1">
              <a:solidFill>
                <a:schemeClr val="accent1"/>
              </a:solidFill>
              <a:latin typeface="DM Sans"/>
              <a:ea typeface="DM Sans"/>
              <a:cs typeface="DM Sans"/>
              <a:sym typeface="DM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5ad49d69d6_0_6"/>
          <p:cNvSpPr/>
          <p:nvPr/>
        </p:nvSpPr>
        <p:spPr>
          <a:xfrm>
            <a:off x="0" y="0"/>
            <a:ext cx="12192000" cy="6858000"/>
          </a:xfrm>
          <a:prstGeom prst="rect">
            <a:avLst/>
          </a:prstGeom>
          <a:solidFill>
            <a:srgbClr val="FBDE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60" name="Google Shape;160;g25ad49d69d6_0_6"/>
          <p:cNvSpPr txBox="1"/>
          <p:nvPr/>
        </p:nvSpPr>
        <p:spPr>
          <a:xfrm>
            <a:off x="682733" y="788587"/>
            <a:ext cx="3428400" cy="1957200"/>
          </a:xfrm>
          <a:prstGeom prst="rect">
            <a:avLst/>
          </a:prstGeom>
          <a:noFill/>
          <a:ln>
            <a:noFill/>
          </a:ln>
        </p:spPr>
        <p:txBody>
          <a:bodyPr spcFirstLastPara="1" wrap="square" lIns="0" tIns="0" rIns="0" bIns="0" anchor="t" anchorCtr="0">
            <a:noAutofit/>
          </a:bodyPr>
          <a:lstStyle/>
          <a:p>
            <a:pPr>
              <a:buClr>
                <a:schemeClr val="dk2"/>
              </a:buClr>
              <a:buSzPts val="1100"/>
            </a:pPr>
            <a:r>
              <a:rPr lang="en" sz="3200" b="1">
                <a:solidFill>
                  <a:srgbClr val="0A63AB"/>
                </a:solidFill>
                <a:latin typeface="DM Sans"/>
                <a:ea typeface="DM Sans"/>
                <a:cs typeface="DM Sans"/>
                <a:sym typeface="DM Sans"/>
              </a:rPr>
              <a:t>Our container-based sanitation solution</a:t>
            </a:r>
            <a:endParaRPr sz="3200" b="1">
              <a:solidFill>
                <a:srgbClr val="0A63AB"/>
              </a:solidFill>
              <a:latin typeface="DM Sans"/>
              <a:ea typeface="DM Sans"/>
              <a:cs typeface="DM Sans"/>
              <a:sym typeface="DM Sans"/>
            </a:endParaRPr>
          </a:p>
        </p:txBody>
      </p:sp>
      <p:sp>
        <p:nvSpPr>
          <p:cNvPr id="161" name="Google Shape;161;g25ad49d69d6_0_6"/>
          <p:cNvSpPr txBox="1"/>
          <p:nvPr/>
        </p:nvSpPr>
        <p:spPr>
          <a:xfrm>
            <a:off x="682733" y="3271067"/>
            <a:ext cx="3128000" cy="2593200"/>
          </a:xfrm>
          <a:prstGeom prst="rect">
            <a:avLst/>
          </a:prstGeom>
          <a:noFill/>
          <a:ln>
            <a:noFill/>
          </a:ln>
        </p:spPr>
        <p:txBody>
          <a:bodyPr spcFirstLastPara="1" wrap="square" lIns="0" tIns="0" rIns="0" bIns="0" anchor="t" anchorCtr="0">
            <a:noAutofit/>
          </a:bodyPr>
          <a:lstStyle/>
          <a:p>
            <a:pPr>
              <a:buClr>
                <a:srgbClr val="000000"/>
              </a:buClr>
              <a:buSzPts val="1600"/>
            </a:pPr>
            <a:r>
              <a:rPr lang="en" sz="2133" b="1" dirty="0">
                <a:solidFill>
                  <a:srgbClr val="0A63AB"/>
                </a:solidFill>
                <a:latin typeface="DM Sans"/>
                <a:ea typeface="DM Sans"/>
                <a:cs typeface="DM Sans"/>
                <a:sym typeface="DM Sans"/>
              </a:rPr>
              <a:t>Fresh Life Toilet.</a:t>
            </a:r>
            <a:endParaRPr sz="2133" b="1" dirty="0">
              <a:solidFill>
                <a:srgbClr val="0A63AB"/>
              </a:solidFill>
              <a:latin typeface="DM Sans"/>
              <a:ea typeface="DM Sans"/>
              <a:cs typeface="DM Sans"/>
              <a:sym typeface="DM Sans"/>
            </a:endParaRPr>
          </a:p>
          <a:p>
            <a:pPr>
              <a:buClr>
                <a:srgbClr val="000000"/>
              </a:buClr>
              <a:buSzPts val="1600"/>
            </a:pPr>
            <a:r>
              <a:rPr lang="en" sz="2133" dirty="0">
                <a:solidFill>
                  <a:srgbClr val="0A63AB"/>
                </a:solidFill>
                <a:latin typeface="DM Sans"/>
                <a:ea typeface="DM Sans"/>
                <a:cs typeface="DM Sans"/>
                <a:sym typeface="DM Sans"/>
              </a:rPr>
              <a:t>A private shared</a:t>
            </a:r>
            <a:endParaRPr sz="2133" dirty="0">
              <a:solidFill>
                <a:srgbClr val="0A63AB"/>
              </a:solidFill>
              <a:latin typeface="DM Sans"/>
              <a:ea typeface="DM Sans"/>
              <a:cs typeface="DM Sans"/>
              <a:sym typeface="DM Sans"/>
            </a:endParaRPr>
          </a:p>
          <a:p>
            <a:pPr>
              <a:buClr>
                <a:srgbClr val="000000"/>
              </a:buClr>
              <a:buSzPts val="1600"/>
            </a:pPr>
            <a:r>
              <a:rPr lang="en" sz="2133" dirty="0">
                <a:solidFill>
                  <a:srgbClr val="0A63AB"/>
                </a:solidFill>
                <a:latin typeface="DM Sans"/>
                <a:ea typeface="DM Sans"/>
                <a:cs typeface="DM Sans"/>
                <a:sym typeface="DM Sans"/>
              </a:rPr>
              <a:t>toilet operated by</a:t>
            </a:r>
            <a:endParaRPr sz="2133" dirty="0">
              <a:solidFill>
                <a:srgbClr val="0A63AB"/>
              </a:solidFill>
              <a:latin typeface="DM Sans"/>
              <a:ea typeface="DM Sans"/>
              <a:cs typeface="DM Sans"/>
              <a:sym typeface="DM Sans"/>
            </a:endParaRPr>
          </a:p>
          <a:p>
            <a:pPr>
              <a:buClr>
                <a:srgbClr val="000000"/>
              </a:buClr>
              <a:buSzPts val="1600"/>
            </a:pPr>
            <a:r>
              <a:rPr lang="en" sz="2133" dirty="0">
                <a:solidFill>
                  <a:srgbClr val="0A63AB"/>
                </a:solidFill>
                <a:latin typeface="DM Sans"/>
                <a:ea typeface="DM Sans"/>
                <a:cs typeface="DM Sans"/>
                <a:sym typeface="DM Sans"/>
              </a:rPr>
              <a:t>local residents.</a:t>
            </a:r>
            <a:endParaRPr sz="2133" dirty="0">
              <a:solidFill>
                <a:srgbClr val="0A63AB"/>
              </a:solidFill>
              <a:latin typeface="DM Sans"/>
              <a:ea typeface="DM Sans"/>
              <a:cs typeface="DM Sans"/>
              <a:sym typeface="DM Sans"/>
            </a:endParaRPr>
          </a:p>
        </p:txBody>
      </p:sp>
      <p:pic>
        <p:nvPicPr>
          <p:cNvPr id="162" name="Google Shape;162;g25ad49d69d6_0_6"/>
          <p:cNvPicPr preferRelativeResize="0"/>
          <p:nvPr/>
        </p:nvPicPr>
        <p:blipFill rotWithShape="1">
          <a:blip r:embed="rId3" cstate="email">
            <a:alphaModFix/>
            <a:extLst>
              <a:ext uri="{28A0092B-C50C-407E-A947-70E740481C1C}">
                <a14:useLocalDpi xmlns:a14="http://schemas.microsoft.com/office/drawing/2010/main"/>
              </a:ext>
            </a:extLst>
          </a:blip>
          <a:srcRect r="-10"/>
          <a:stretch/>
        </p:blipFill>
        <p:spPr>
          <a:xfrm>
            <a:off x="4608900" y="0"/>
            <a:ext cx="5557232" cy="6858000"/>
          </a:xfrm>
          <a:prstGeom prst="rect">
            <a:avLst/>
          </a:prstGeom>
          <a:noFill/>
          <a:ln>
            <a:noFill/>
          </a:ln>
        </p:spPr>
      </p:pic>
      <p:cxnSp>
        <p:nvCxnSpPr>
          <p:cNvPr id="163" name="Google Shape;163;g25ad49d69d6_0_6"/>
          <p:cNvCxnSpPr/>
          <p:nvPr/>
        </p:nvCxnSpPr>
        <p:spPr>
          <a:xfrm>
            <a:off x="682736" y="638065"/>
            <a:ext cx="535200" cy="0"/>
          </a:xfrm>
          <a:prstGeom prst="straightConnector1">
            <a:avLst/>
          </a:prstGeom>
          <a:noFill/>
          <a:ln w="41275" cap="flat" cmpd="sng">
            <a:solidFill>
              <a:srgbClr val="FFFFFF"/>
            </a:solidFill>
            <a:prstDash val="solid"/>
            <a:miter lim="800000"/>
            <a:headEnd type="none" w="sm" len="sm"/>
            <a:tailEnd type="none" w="sm" len="sm"/>
          </a:ln>
        </p:spPr>
      </p:cxnSp>
      <p:pic>
        <p:nvPicPr>
          <p:cNvPr id="164" name="Google Shape;164;g25ad49d69d6_0_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973201" y="1861000"/>
            <a:ext cx="2988132" cy="46112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5ad49d69d6_0_44"/>
          <p:cNvSpPr/>
          <p:nvPr/>
        </p:nvSpPr>
        <p:spPr>
          <a:xfrm>
            <a:off x="0" y="0"/>
            <a:ext cx="12192000" cy="6858000"/>
          </a:xfrm>
          <a:prstGeom prst="rect">
            <a:avLst/>
          </a:prstGeom>
          <a:solidFill>
            <a:srgbClr val="FBDE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0" name="Google Shape;170;g25ad49d69d6_0_44"/>
          <p:cNvSpPr txBox="1"/>
          <p:nvPr/>
        </p:nvSpPr>
        <p:spPr>
          <a:xfrm>
            <a:off x="682733" y="2639600"/>
            <a:ext cx="3693200" cy="3984000"/>
          </a:xfrm>
          <a:prstGeom prst="rect">
            <a:avLst/>
          </a:prstGeom>
          <a:noFill/>
          <a:ln>
            <a:noFill/>
          </a:ln>
        </p:spPr>
        <p:txBody>
          <a:bodyPr spcFirstLastPara="1" wrap="square" lIns="0" tIns="0" rIns="0" bIns="0" anchor="t" anchorCtr="0">
            <a:noAutofit/>
          </a:bodyPr>
          <a:lstStyle/>
          <a:p>
            <a:pPr>
              <a:buClr>
                <a:srgbClr val="000000"/>
              </a:buClr>
              <a:buSzPts val="1600"/>
            </a:pPr>
            <a:r>
              <a:rPr lang="en-US" sz="2133" b="1">
                <a:solidFill>
                  <a:srgbClr val="0A63AB"/>
                </a:solidFill>
                <a:latin typeface="DM Sans"/>
                <a:ea typeface="DM Sans"/>
                <a:cs typeface="DM Sans"/>
                <a:sym typeface="DM Sans"/>
              </a:rPr>
              <a:t>Mtaa Fresh - Urban pit waste management services</a:t>
            </a:r>
          </a:p>
          <a:p>
            <a:pPr>
              <a:buClr>
                <a:srgbClr val="000000"/>
              </a:buClr>
              <a:buSzPts val="1600"/>
            </a:pPr>
            <a:endParaRPr lang="en-US" sz="2133">
              <a:solidFill>
                <a:srgbClr val="0A63AB"/>
              </a:solidFill>
              <a:latin typeface="DM Sans"/>
              <a:ea typeface="DM Sans"/>
              <a:cs typeface="DM Sans"/>
              <a:sym typeface="DM Sans"/>
            </a:endParaRPr>
          </a:p>
          <a:p>
            <a:pPr>
              <a:buClr>
                <a:srgbClr val="000000"/>
              </a:buClr>
              <a:buSzPts val="1600"/>
            </a:pPr>
            <a:r>
              <a:rPr lang="en-US" sz="2133">
                <a:solidFill>
                  <a:srgbClr val="0A63AB"/>
                </a:solidFill>
                <a:latin typeface="DM Sans"/>
                <a:ea typeface="DM Sans"/>
                <a:cs typeface="DM Sans"/>
                <a:sym typeface="DM Sans"/>
              </a:rPr>
              <a:t>Fresh Life also works with manual pit emptiers who service pit latrines in informal areas. </a:t>
            </a:r>
            <a:r>
              <a:rPr lang="en-US" sz="2133">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We provide PPE and safely remove waste which would otherwise</a:t>
            </a:r>
            <a:endParaRPr lang="en-US" sz="2133">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a:buClr>
                <a:srgbClr val="000000"/>
              </a:buClr>
              <a:buSzPts val="1600"/>
            </a:pPr>
            <a:r>
              <a:rPr lang="en-US" sz="2133">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be dumped back into</a:t>
            </a:r>
            <a:endParaRPr lang="en-US" sz="2133">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a:buClr>
                <a:srgbClr val="000000"/>
              </a:buClr>
              <a:buSzPts val="1600"/>
            </a:pPr>
            <a:r>
              <a:rPr lang="en-US" sz="2133">
                <a:solidFill>
                  <a:srgbClr val="0A63AB"/>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the communities.</a:t>
            </a:r>
            <a:endParaRPr lang="en-US" sz="2133">
              <a:solidFill>
                <a:srgbClr val="0A63AB"/>
              </a:solidFill>
              <a:latin typeface="DM Sans"/>
              <a:ea typeface="DM Sans"/>
              <a:cs typeface="DM Sans"/>
              <a:sym typeface="DM Sans"/>
            </a:endParaRPr>
          </a:p>
        </p:txBody>
      </p:sp>
      <p:sp>
        <p:nvSpPr>
          <p:cNvPr id="171" name="Google Shape;171;g25ad49d69d6_0_44"/>
          <p:cNvSpPr txBox="1"/>
          <p:nvPr/>
        </p:nvSpPr>
        <p:spPr>
          <a:xfrm>
            <a:off x="682733" y="788596"/>
            <a:ext cx="3428400" cy="1404000"/>
          </a:xfrm>
          <a:prstGeom prst="rect">
            <a:avLst/>
          </a:prstGeom>
          <a:noFill/>
          <a:ln>
            <a:noFill/>
          </a:ln>
        </p:spPr>
        <p:txBody>
          <a:bodyPr spcFirstLastPara="1" wrap="square" lIns="0" tIns="0" rIns="0" bIns="0" anchor="t" anchorCtr="0">
            <a:noAutofit/>
          </a:bodyPr>
          <a:lstStyle/>
          <a:p>
            <a:pPr>
              <a:buClr>
                <a:schemeClr val="dk2"/>
              </a:buClr>
              <a:buSzPts val="1100"/>
            </a:pPr>
            <a:r>
              <a:rPr lang="en" sz="3200" b="1">
                <a:solidFill>
                  <a:srgbClr val="0A63AB"/>
                </a:solidFill>
                <a:latin typeface="DM Sans"/>
                <a:ea typeface="DM Sans"/>
                <a:cs typeface="DM Sans"/>
                <a:sym typeface="DM Sans"/>
              </a:rPr>
              <a:t>Safe waste management services</a:t>
            </a:r>
            <a:endParaRPr sz="3200" b="1">
              <a:solidFill>
                <a:srgbClr val="0A63AB"/>
              </a:solidFill>
              <a:latin typeface="DM Sans"/>
              <a:ea typeface="DM Sans"/>
              <a:cs typeface="DM Sans"/>
              <a:sym typeface="DM Sans"/>
            </a:endParaRPr>
          </a:p>
        </p:txBody>
      </p:sp>
      <p:cxnSp>
        <p:nvCxnSpPr>
          <p:cNvPr id="172" name="Google Shape;172;g25ad49d69d6_0_44"/>
          <p:cNvCxnSpPr/>
          <p:nvPr/>
        </p:nvCxnSpPr>
        <p:spPr>
          <a:xfrm>
            <a:off x="682736" y="638065"/>
            <a:ext cx="535200" cy="0"/>
          </a:xfrm>
          <a:prstGeom prst="straightConnector1">
            <a:avLst/>
          </a:prstGeom>
          <a:noFill/>
          <a:ln w="41275" cap="flat" cmpd="sng">
            <a:solidFill>
              <a:srgbClr val="FFFFFF"/>
            </a:solidFill>
            <a:prstDash val="solid"/>
            <a:miter lim="800000"/>
            <a:headEnd type="none" w="sm" len="sm"/>
            <a:tailEnd type="none" w="sm" len="sm"/>
          </a:ln>
        </p:spPr>
      </p:cxnSp>
      <p:pic>
        <p:nvPicPr>
          <p:cNvPr id="173" name="Google Shape;173;g25ad49d69d6_0_44"/>
          <p:cNvPicPr preferRelativeResize="0"/>
          <p:nvPr/>
        </p:nvPicPr>
        <p:blipFill rotWithShape="1">
          <a:blip r:embed="rId3" cstate="email">
            <a:alphaModFix/>
            <a:extLst>
              <a:ext uri="{28A0092B-C50C-407E-A947-70E740481C1C}">
                <a14:useLocalDpi xmlns:a14="http://schemas.microsoft.com/office/drawing/2010/main"/>
              </a:ext>
            </a:extLst>
          </a:blip>
          <a:srcRect t="-14181"/>
          <a:stretch/>
        </p:blipFill>
        <p:spPr>
          <a:xfrm>
            <a:off x="4627467" y="1196609"/>
            <a:ext cx="6921379" cy="5665057"/>
          </a:xfrm>
          <a:prstGeom prst="rect">
            <a:avLst/>
          </a:prstGeom>
          <a:noFill/>
          <a:ln>
            <a:noFill/>
          </a:ln>
        </p:spPr>
      </p:pic>
      <p:pic>
        <p:nvPicPr>
          <p:cNvPr id="174" name="Google Shape;174;g25ad49d69d6_0_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27467" y="3667"/>
            <a:ext cx="6921383" cy="389326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eb81bcd769_0_0"/>
          <p:cNvSpPr txBox="1">
            <a:spLocks noGrp="1"/>
          </p:cNvSpPr>
          <p:nvPr>
            <p:ph type="body" idx="1"/>
          </p:nvPr>
        </p:nvSpPr>
        <p:spPr>
          <a:xfrm>
            <a:off x="453300" y="2046833"/>
            <a:ext cx="4821200" cy="4669600"/>
          </a:xfrm>
          <a:prstGeom prst="rect">
            <a:avLst/>
          </a:prstGeom>
          <a:noFill/>
          <a:ln>
            <a:noFill/>
          </a:ln>
        </p:spPr>
        <p:txBody>
          <a:bodyPr spcFirstLastPara="1" vert="horz" wrap="square" lIns="91433" tIns="45700" rIns="91433" bIns="45700" rtlCol="0" anchor="t" anchorCtr="0">
            <a:noAutofit/>
          </a:bodyPr>
          <a:lstStyle/>
          <a:p>
            <a:pPr indent="-440256">
              <a:lnSpc>
                <a:spcPct val="115000"/>
              </a:lnSpc>
              <a:buClr>
                <a:schemeClr val="dk1"/>
              </a:buClr>
              <a:buSzPts val="1600"/>
              <a:buFont typeface="DM Sans"/>
              <a:buAutoNum type="arabicPeriod"/>
            </a:pPr>
            <a:r>
              <a:rPr lang="en" sz="2133">
                <a:solidFill>
                  <a:schemeClr val="dk1"/>
                </a:solidFill>
                <a:latin typeface="DM Sans"/>
                <a:ea typeface="DM Sans"/>
                <a:cs typeface="DM Sans"/>
                <a:sym typeface="DM Sans"/>
              </a:rPr>
              <a:t>Lack of adequate capital investment</a:t>
            </a:r>
            <a:endParaRPr sz="2133">
              <a:solidFill>
                <a:schemeClr val="dk1"/>
              </a:solidFill>
              <a:latin typeface="DM Sans"/>
              <a:ea typeface="DM Sans"/>
              <a:cs typeface="DM Sans"/>
              <a:sym typeface="DM Sans"/>
            </a:endParaRPr>
          </a:p>
          <a:p>
            <a:pPr indent="-440256">
              <a:lnSpc>
                <a:spcPct val="115000"/>
              </a:lnSpc>
              <a:buClr>
                <a:schemeClr val="dk1"/>
              </a:buClr>
              <a:buSzPts val="1600"/>
              <a:buFont typeface="DM Sans"/>
              <a:buAutoNum type="arabicPeriod"/>
            </a:pPr>
            <a:r>
              <a:rPr lang="en" sz="2133">
                <a:solidFill>
                  <a:schemeClr val="dk1"/>
                </a:solidFill>
                <a:latin typeface="DM Sans"/>
                <a:ea typeface="DM Sans"/>
                <a:cs typeface="DM Sans"/>
                <a:sym typeface="DM Sans"/>
              </a:rPr>
              <a:t>Slow innovation, inadequate technical capacity to innovate and heavy reliance on conventional technologies.   </a:t>
            </a:r>
            <a:endParaRPr sz="2133">
              <a:solidFill>
                <a:schemeClr val="dk1"/>
              </a:solidFill>
              <a:latin typeface="DM Sans"/>
              <a:ea typeface="DM Sans"/>
              <a:cs typeface="DM Sans"/>
              <a:sym typeface="DM Sans"/>
            </a:endParaRPr>
          </a:p>
          <a:p>
            <a:pPr indent="-440256">
              <a:lnSpc>
                <a:spcPct val="115000"/>
              </a:lnSpc>
              <a:buClr>
                <a:schemeClr val="dk1"/>
              </a:buClr>
              <a:buSzPts val="1600"/>
              <a:buFont typeface="DM Sans"/>
              <a:buAutoNum type="arabicPeriod"/>
            </a:pPr>
            <a:r>
              <a:rPr lang="en" sz="2133">
                <a:solidFill>
                  <a:schemeClr val="dk1"/>
                </a:solidFill>
                <a:latin typeface="DM Sans"/>
                <a:ea typeface="DM Sans"/>
                <a:cs typeface="DM Sans"/>
                <a:sym typeface="DM Sans"/>
              </a:rPr>
              <a:t>There is still more focus on water issues without proper attention to sanitation.</a:t>
            </a:r>
            <a:endParaRPr sz="2133">
              <a:solidFill>
                <a:schemeClr val="dk1"/>
              </a:solidFill>
              <a:latin typeface="DM Sans"/>
              <a:ea typeface="DM Sans"/>
              <a:cs typeface="DM Sans"/>
              <a:sym typeface="DM Sans"/>
            </a:endParaRPr>
          </a:p>
          <a:p>
            <a:pPr indent="-440256">
              <a:lnSpc>
                <a:spcPct val="115000"/>
              </a:lnSpc>
              <a:buClr>
                <a:schemeClr val="dk1"/>
              </a:buClr>
              <a:buSzPts val="1600"/>
              <a:buFont typeface="DM Sans"/>
              <a:buAutoNum type="arabicPeriod"/>
            </a:pPr>
            <a:r>
              <a:rPr lang="en" sz="2133">
                <a:solidFill>
                  <a:schemeClr val="dk1"/>
                </a:solidFill>
                <a:latin typeface="DM Sans"/>
                <a:ea typeface="DM Sans"/>
                <a:cs typeface="DM Sans"/>
                <a:sym typeface="DM Sans"/>
              </a:rPr>
              <a:t>Inadequate availability of data on sanitation to help with decision making</a:t>
            </a:r>
            <a:endParaRPr sz="2133">
              <a:solidFill>
                <a:schemeClr val="dk1"/>
              </a:solidFill>
              <a:latin typeface="DM Sans"/>
              <a:ea typeface="DM Sans"/>
              <a:cs typeface="DM Sans"/>
              <a:sym typeface="DM Sans"/>
            </a:endParaRPr>
          </a:p>
          <a:p>
            <a:pPr marL="0" indent="0">
              <a:lnSpc>
                <a:spcPct val="115000"/>
              </a:lnSpc>
            </a:pPr>
            <a:endParaRPr>
              <a:solidFill>
                <a:schemeClr val="dk1"/>
              </a:solidFill>
              <a:latin typeface="DM Sans"/>
              <a:ea typeface="DM Sans"/>
              <a:cs typeface="DM Sans"/>
              <a:sym typeface="DM Sans"/>
            </a:endParaRPr>
          </a:p>
        </p:txBody>
      </p:sp>
      <p:pic>
        <p:nvPicPr>
          <p:cNvPr id="180" name="Google Shape;180;g1eb81bcd769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11900" y="1409267"/>
            <a:ext cx="6680099" cy="5448731"/>
          </a:xfrm>
          <a:prstGeom prst="rect">
            <a:avLst/>
          </a:prstGeom>
          <a:noFill/>
          <a:ln>
            <a:noFill/>
          </a:ln>
        </p:spPr>
      </p:pic>
      <p:sp>
        <p:nvSpPr>
          <p:cNvPr id="181" name="Google Shape;181;g1eb81bcd769_0_0"/>
          <p:cNvSpPr/>
          <p:nvPr/>
        </p:nvSpPr>
        <p:spPr>
          <a:xfrm>
            <a:off x="5731981" y="672367"/>
            <a:ext cx="865200" cy="57600"/>
          </a:xfrm>
          <a:prstGeom prst="rect">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182" name="Google Shape;182;g1eb81bcd769_0_0"/>
          <p:cNvSpPr txBox="1"/>
          <p:nvPr/>
        </p:nvSpPr>
        <p:spPr>
          <a:xfrm>
            <a:off x="873300" y="225567"/>
            <a:ext cx="4638800" cy="1704400"/>
          </a:xfrm>
          <a:prstGeom prst="rect">
            <a:avLst/>
          </a:prstGeom>
          <a:noFill/>
          <a:ln>
            <a:noFill/>
          </a:ln>
        </p:spPr>
        <p:txBody>
          <a:bodyPr spcFirstLastPara="1" wrap="square" lIns="121900" tIns="121900" rIns="121900" bIns="121900" anchor="t" anchorCtr="0">
            <a:noAutofit/>
          </a:bodyPr>
          <a:lstStyle/>
          <a:p>
            <a:pPr algn="ctr">
              <a:buClr>
                <a:schemeClr val="dk2"/>
              </a:buClr>
              <a:buSzPts val="1100"/>
            </a:pPr>
            <a:r>
              <a:rPr lang="en" sz="3200" b="1">
                <a:solidFill>
                  <a:schemeClr val="dk1"/>
                </a:solidFill>
                <a:latin typeface="DM Sans"/>
                <a:ea typeface="DM Sans"/>
                <a:cs typeface="DM Sans"/>
                <a:sym typeface="DM Sans"/>
              </a:rPr>
              <a:t>4 big gaps inhibiting safe and inclusive sanitation provision </a:t>
            </a:r>
            <a:endParaRPr sz="3200" b="1">
              <a:solidFill>
                <a:schemeClr val="dk1"/>
              </a:solidFill>
              <a:latin typeface="DM Sans"/>
              <a:ea typeface="DM Sans"/>
              <a:cs typeface="DM Sans"/>
              <a:sym typeface="DM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5"/>
          <p:cNvSpPr txBox="1"/>
          <p:nvPr/>
        </p:nvSpPr>
        <p:spPr>
          <a:xfrm>
            <a:off x="0" y="163801"/>
            <a:ext cx="12192000" cy="677068"/>
          </a:xfrm>
          <a:prstGeom prst="rect">
            <a:avLst/>
          </a:prstGeom>
          <a:noFill/>
          <a:ln>
            <a:noFill/>
          </a:ln>
        </p:spPr>
        <p:txBody>
          <a:bodyPr spcFirstLastPara="1" wrap="square" lIns="121900" tIns="121900" rIns="121900" bIns="121900" anchor="t" anchorCtr="0">
            <a:spAutoFit/>
          </a:bodyPr>
          <a:lstStyle/>
          <a:p>
            <a:pPr algn="ctr">
              <a:buClr>
                <a:schemeClr val="dk2"/>
              </a:buClr>
              <a:buSzPts val="1100"/>
            </a:pPr>
            <a:r>
              <a:rPr lang="en" sz="2800" b="1">
                <a:solidFill>
                  <a:schemeClr val="accent5"/>
                </a:solidFill>
                <a:latin typeface="DM Sans"/>
                <a:ea typeface="DM Sans"/>
                <a:cs typeface="DM Sans"/>
                <a:sym typeface="DM Sans"/>
              </a:rPr>
              <a:t>Our Approach</a:t>
            </a:r>
            <a:endParaRPr sz="2267" b="1">
              <a:solidFill>
                <a:schemeClr val="accent5"/>
              </a:solidFill>
              <a:latin typeface="DM Sans"/>
              <a:ea typeface="DM Sans"/>
              <a:cs typeface="DM Sans"/>
              <a:sym typeface="DM Sans"/>
            </a:endParaRPr>
          </a:p>
        </p:txBody>
      </p:sp>
      <p:sp>
        <p:nvSpPr>
          <p:cNvPr id="188" name="Google Shape;188;p15"/>
          <p:cNvSpPr txBox="1"/>
          <p:nvPr/>
        </p:nvSpPr>
        <p:spPr>
          <a:xfrm>
            <a:off x="-133" y="0"/>
            <a:ext cx="12192000" cy="740000"/>
          </a:xfrm>
          <a:prstGeom prst="rect">
            <a:avLst/>
          </a:prstGeom>
          <a:solidFill>
            <a:srgbClr val="0A63AB"/>
          </a:solidFill>
          <a:ln>
            <a:noFill/>
          </a:ln>
        </p:spPr>
        <p:txBody>
          <a:bodyPr spcFirstLastPara="1" wrap="square" lIns="162533" tIns="162533" rIns="162533" bIns="162533" anchor="t" anchorCtr="0">
            <a:noAutofit/>
          </a:bodyPr>
          <a:lstStyle/>
          <a:p>
            <a:pPr marL="609585" algn="ctr">
              <a:lnSpc>
                <a:spcPct val="90000"/>
              </a:lnSpc>
              <a:buClr>
                <a:srgbClr val="000000"/>
              </a:buClr>
              <a:buSzPts val="2800"/>
            </a:pPr>
            <a:r>
              <a:rPr lang="en" sz="2667" b="1">
                <a:solidFill>
                  <a:schemeClr val="lt1"/>
                </a:solidFill>
                <a:latin typeface="DM Sans"/>
                <a:ea typeface="DM Sans"/>
                <a:cs typeface="DM Sans"/>
                <a:sym typeface="DM Sans"/>
              </a:rPr>
              <a:t>Our Impact:</a:t>
            </a:r>
            <a:r>
              <a:rPr lang="en" sz="2667" b="1">
                <a:solidFill>
                  <a:srgbClr val="FFFFFF"/>
                </a:solidFill>
                <a:latin typeface="DM Sans"/>
                <a:ea typeface="DM Sans"/>
                <a:cs typeface="DM Sans"/>
                <a:sym typeface="DM Sans"/>
              </a:rPr>
              <a:t> 4 cities empowered to thrive with safe sanitation</a:t>
            </a:r>
            <a:endParaRPr sz="2667" b="1">
              <a:solidFill>
                <a:srgbClr val="FFFFFF"/>
              </a:solidFill>
              <a:latin typeface="DM Sans"/>
              <a:ea typeface="DM Sans"/>
              <a:cs typeface="DM Sans"/>
              <a:sym typeface="DM Sans"/>
            </a:endParaRPr>
          </a:p>
        </p:txBody>
      </p:sp>
      <p:pic>
        <p:nvPicPr>
          <p:cNvPr id="189" name="Google Shape;189;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740000"/>
            <a:ext cx="6181833" cy="6117997"/>
          </a:xfrm>
          <a:prstGeom prst="rect">
            <a:avLst/>
          </a:prstGeom>
          <a:noFill/>
          <a:ln>
            <a:noFill/>
          </a:ln>
        </p:spPr>
      </p:pic>
      <p:pic>
        <p:nvPicPr>
          <p:cNvPr id="190" name="Google Shape;190;p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81834" y="740000"/>
            <a:ext cx="6009767" cy="61179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8"/>
          <p:cNvSpPr/>
          <p:nvPr/>
        </p:nvSpPr>
        <p:spPr>
          <a:xfrm>
            <a:off x="0" y="0"/>
            <a:ext cx="12192000" cy="68580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cxnSp>
        <p:nvCxnSpPr>
          <p:cNvPr id="196" name="Google Shape;196;p18"/>
          <p:cNvCxnSpPr/>
          <p:nvPr/>
        </p:nvCxnSpPr>
        <p:spPr>
          <a:xfrm>
            <a:off x="479536" y="638065"/>
            <a:ext cx="535200" cy="0"/>
          </a:xfrm>
          <a:prstGeom prst="straightConnector1">
            <a:avLst/>
          </a:prstGeom>
          <a:noFill/>
          <a:ln w="41275" cap="flat" cmpd="sng">
            <a:solidFill>
              <a:srgbClr val="FFFFFF"/>
            </a:solidFill>
            <a:prstDash val="solid"/>
            <a:miter lim="800000"/>
            <a:headEnd type="none" w="sm" len="sm"/>
            <a:tailEnd type="none" w="sm" len="sm"/>
          </a:ln>
        </p:spPr>
      </p:cxnSp>
      <p:pic>
        <p:nvPicPr>
          <p:cNvPr id="197" name="Google Shape;197;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45567" y="0"/>
            <a:ext cx="8760703" cy="6858000"/>
          </a:xfrm>
          <a:prstGeom prst="rect">
            <a:avLst/>
          </a:prstGeom>
          <a:noFill/>
          <a:ln>
            <a:noFill/>
          </a:ln>
        </p:spPr>
      </p:pic>
      <p:pic>
        <p:nvPicPr>
          <p:cNvPr id="198" name="Google Shape;198;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45567" y="0"/>
            <a:ext cx="8746432" cy="6858000"/>
          </a:xfrm>
          <a:prstGeom prst="rect">
            <a:avLst/>
          </a:prstGeom>
          <a:noFill/>
          <a:ln>
            <a:noFill/>
          </a:ln>
        </p:spPr>
      </p:pic>
      <p:sp>
        <p:nvSpPr>
          <p:cNvPr id="199" name="Google Shape;199;p18"/>
          <p:cNvSpPr txBox="1"/>
          <p:nvPr/>
        </p:nvSpPr>
        <p:spPr>
          <a:xfrm>
            <a:off x="479533" y="2991633"/>
            <a:ext cx="2671200" cy="2591200"/>
          </a:xfrm>
          <a:prstGeom prst="rect">
            <a:avLst/>
          </a:prstGeom>
          <a:noFill/>
          <a:ln>
            <a:noFill/>
          </a:ln>
        </p:spPr>
        <p:txBody>
          <a:bodyPr spcFirstLastPara="1" wrap="square" lIns="0" tIns="0" rIns="0" bIns="0" anchor="t" anchorCtr="0">
            <a:noAutofit/>
          </a:bodyPr>
          <a:lstStyle/>
          <a:p>
            <a:pPr>
              <a:buClr>
                <a:schemeClr val="dk2"/>
              </a:buClr>
              <a:buSzPts val="1100"/>
            </a:pPr>
            <a:r>
              <a:rPr lang="en" sz="2400">
                <a:solidFill>
                  <a:schemeClr val="accent5"/>
                </a:solidFill>
                <a:latin typeface="DM Sans"/>
                <a:ea typeface="DM Sans"/>
                <a:cs typeface="DM Sans"/>
                <a:sym typeface="DM Sans"/>
              </a:rPr>
              <a:t>Fresh Life has created and improved green jobs throughout our value chain.</a:t>
            </a:r>
            <a:endParaRPr sz="2400">
              <a:solidFill>
                <a:schemeClr val="accent5"/>
              </a:solidFill>
              <a:latin typeface="DM Sans"/>
              <a:ea typeface="DM Sans"/>
              <a:cs typeface="DM Sans"/>
              <a:sym typeface="DM Sans"/>
            </a:endParaRPr>
          </a:p>
        </p:txBody>
      </p:sp>
      <p:sp>
        <p:nvSpPr>
          <p:cNvPr id="200" name="Google Shape;200;p18"/>
          <p:cNvSpPr/>
          <p:nvPr/>
        </p:nvSpPr>
        <p:spPr>
          <a:xfrm>
            <a:off x="203200" y="788600"/>
            <a:ext cx="3928800" cy="18424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01" name="Google Shape;201;p18"/>
          <p:cNvSpPr txBox="1"/>
          <p:nvPr/>
        </p:nvSpPr>
        <p:spPr>
          <a:xfrm>
            <a:off x="479533" y="788600"/>
            <a:ext cx="4070000" cy="1404000"/>
          </a:xfrm>
          <a:prstGeom prst="rect">
            <a:avLst/>
          </a:prstGeom>
          <a:noFill/>
          <a:ln>
            <a:noFill/>
          </a:ln>
        </p:spPr>
        <p:txBody>
          <a:bodyPr spcFirstLastPara="1" wrap="square" lIns="0" tIns="0" rIns="0" bIns="0" anchor="t" anchorCtr="0">
            <a:noAutofit/>
          </a:bodyPr>
          <a:lstStyle/>
          <a:p>
            <a:pPr>
              <a:buClr>
                <a:schemeClr val="dk2"/>
              </a:buClr>
              <a:buSzPts val="1100"/>
            </a:pPr>
            <a:r>
              <a:rPr lang="en" sz="3733" b="1">
                <a:solidFill>
                  <a:schemeClr val="lt1"/>
                </a:solidFill>
                <a:latin typeface="DM Sans"/>
                <a:ea typeface="DM Sans"/>
                <a:cs typeface="DM Sans"/>
                <a:sym typeface="DM Sans"/>
              </a:rPr>
              <a:t>Spurring development and prosperity</a:t>
            </a:r>
            <a:endParaRPr sz="3733" b="1">
              <a:solidFill>
                <a:schemeClr val="lt1"/>
              </a:solidFill>
              <a:latin typeface="DM Sans"/>
              <a:ea typeface="DM Sans"/>
              <a:cs typeface="DM Sans"/>
              <a:sym typeface="DM Sans"/>
            </a:endParaRPr>
          </a:p>
        </p:txBody>
      </p:sp>
      <p:sp>
        <p:nvSpPr>
          <p:cNvPr id="202" name="Google Shape;202;p18"/>
          <p:cNvSpPr txBox="1"/>
          <p:nvPr/>
        </p:nvSpPr>
        <p:spPr>
          <a:xfrm>
            <a:off x="436333" y="6439067"/>
            <a:ext cx="3559600" cy="143565"/>
          </a:xfrm>
          <a:prstGeom prst="rect">
            <a:avLst/>
          </a:prstGeom>
          <a:noFill/>
          <a:ln>
            <a:noFill/>
          </a:ln>
        </p:spPr>
        <p:txBody>
          <a:bodyPr spcFirstLastPara="1" wrap="square" lIns="0" tIns="0" rIns="0" bIns="0" anchor="t" anchorCtr="0">
            <a:spAutoFit/>
          </a:bodyPr>
          <a:lstStyle/>
          <a:p>
            <a:pPr>
              <a:buClr>
                <a:schemeClr val="dk2"/>
              </a:buClr>
              <a:buSzPts val="1100"/>
            </a:pPr>
            <a:r>
              <a:rPr lang="en" sz="933" i="1">
                <a:solidFill>
                  <a:schemeClr val="accent2"/>
                </a:solidFill>
                <a:latin typeface="DM Sans"/>
                <a:ea typeface="DM Sans"/>
                <a:cs typeface="DM Sans"/>
                <a:sym typeface="DM Sans"/>
              </a:rPr>
              <a:t>*These impact numbers are as of September 2023</a:t>
            </a:r>
            <a:endParaRPr sz="933" i="1">
              <a:solidFill>
                <a:schemeClr val="accent2"/>
              </a:solidFill>
              <a:latin typeface="DM Sans"/>
              <a:ea typeface="DM Sans"/>
              <a:cs typeface="DM Sans"/>
              <a:sym typeface="DM Sans"/>
            </a:endParaRPr>
          </a:p>
        </p:txBody>
      </p:sp>
      <p:sp>
        <p:nvSpPr>
          <p:cNvPr id="203" name="Google Shape;203;p18"/>
          <p:cNvSpPr/>
          <p:nvPr/>
        </p:nvSpPr>
        <p:spPr>
          <a:xfrm>
            <a:off x="4209049" y="4607671"/>
            <a:ext cx="1710400" cy="1710400"/>
          </a:xfrm>
          <a:prstGeom prst="ellipse">
            <a:avLst/>
          </a:prstGeom>
          <a:solidFill>
            <a:schemeClr val="accent6"/>
          </a:solidFill>
          <a:ln>
            <a:noFill/>
          </a:ln>
        </p:spPr>
        <p:txBody>
          <a:bodyPr spcFirstLastPara="1" wrap="square" lIns="3600" tIns="3600" rIns="3600" bIns="3600" anchor="ctr" anchorCtr="0">
            <a:noAutofit/>
          </a:bodyPr>
          <a:lstStyle/>
          <a:p>
            <a:pPr algn="ctr">
              <a:buClr>
                <a:srgbClr val="004F7D"/>
              </a:buClr>
              <a:buSzPts val="3200"/>
            </a:pPr>
            <a:r>
              <a:rPr lang="en" sz="2667">
                <a:solidFill>
                  <a:schemeClr val="lt2"/>
                </a:solidFill>
                <a:latin typeface="DM Sans Medium"/>
                <a:ea typeface="DM Sans Medium"/>
                <a:cs typeface="DM Sans Medium"/>
                <a:sym typeface="DM Sans Medium"/>
              </a:rPr>
              <a:t>&gt;6,200</a:t>
            </a:r>
            <a:endParaRPr sz="2800">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dk1"/>
                </a:solidFill>
                <a:latin typeface="DM Sans"/>
                <a:ea typeface="DM Sans"/>
                <a:cs typeface="DM Sans"/>
                <a:sym typeface="DM Sans"/>
              </a:rPr>
              <a:t>Fresh Life Operators in our network</a:t>
            </a:r>
            <a:endParaRPr sz="2800">
              <a:solidFill>
                <a:schemeClr val="accent1"/>
              </a:solidFill>
              <a:latin typeface="DM Sans Medium"/>
              <a:ea typeface="DM Sans Medium"/>
              <a:cs typeface="DM Sans Medium"/>
              <a:sym typeface="DM Sans Medium"/>
            </a:endParaRPr>
          </a:p>
        </p:txBody>
      </p:sp>
      <p:sp>
        <p:nvSpPr>
          <p:cNvPr id="204" name="Google Shape;204;p18"/>
          <p:cNvSpPr/>
          <p:nvPr/>
        </p:nvSpPr>
        <p:spPr>
          <a:xfrm>
            <a:off x="6568112" y="4606271"/>
            <a:ext cx="1713200" cy="1713200"/>
          </a:xfrm>
          <a:prstGeom prst="ellipse">
            <a:avLst/>
          </a:prstGeom>
          <a:solidFill>
            <a:schemeClr val="accent6"/>
          </a:solidFill>
          <a:ln>
            <a:noFill/>
          </a:ln>
        </p:spPr>
        <p:txBody>
          <a:bodyPr spcFirstLastPara="1" wrap="square" lIns="3600" tIns="3600" rIns="3600" bIns="3600" anchor="ctr" anchorCtr="0">
            <a:noAutofit/>
          </a:bodyPr>
          <a:lstStyle/>
          <a:p>
            <a:pPr algn="ctr">
              <a:buClr>
                <a:srgbClr val="004F7D"/>
              </a:buClr>
              <a:buSzPts val="3200"/>
            </a:pPr>
            <a:r>
              <a:rPr lang="en" sz="2800">
                <a:solidFill>
                  <a:schemeClr val="lt2"/>
                </a:solidFill>
                <a:latin typeface="DM Sans Medium"/>
                <a:ea typeface="DM Sans Medium"/>
                <a:cs typeface="DM Sans Medium"/>
                <a:sym typeface="DM Sans Medium"/>
              </a:rPr>
              <a:t>413</a:t>
            </a:r>
            <a:endParaRPr sz="2800">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dk1"/>
                </a:solidFill>
                <a:latin typeface="DM Sans"/>
                <a:ea typeface="DM Sans"/>
                <a:cs typeface="DM Sans"/>
                <a:sym typeface="DM Sans"/>
              </a:rPr>
              <a:t>Full time Fresh Life employees</a:t>
            </a:r>
            <a:endParaRPr sz="2800">
              <a:solidFill>
                <a:schemeClr val="dk1"/>
              </a:solidFill>
              <a:latin typeface="DM Sans Medium"/>
              <a:ea typeface="DM Sans Medium"/>
              <a:cs typeface="DM Sans Medium"/>
              <a:sym typeface="DM Sans Medium"/>
            </a:endParaRPr>
          </a:p>
        </p:txBody>
      </p:sp>
      <p:sp>
        <p:nvSpPr>
          <p:cNvPr id="205" name="Google Shape;205;p18"/>
          <p:cNvSpPr/>
          <p:nvPr/>
        </p:nvSpPr>
        <p:spPr>
          <a:xfrm>
            <a:off x="9063373" y="4606271"/>
            <a:ext cx="1713200" cy="1713200"/>
          </a:xfrm>
          <a:prstGeom prst="ellipse">
            <a:avLst/>
          </a:prstGeom>
          <a:solidFill>
            <a:schemeClr val="accent6"/>
          </a:solidFill>
          <a:ln>
            <a:noFill/>
          </a:ln>
        </p:spPr>
        <p:txBody>
          <a:bodyPr spcFirstLastPara="1" wrap="square" lIns="3600" tIns="3600" rIns="3600" bIns="3600" anchor="ctr" anchorCtr="0">
            <a:noAutofit/>
          </a:bodyPr>
          <a:lstStyle/>
          <a:p>
            <a:pPr algn="ctr">
              <a:buClr>
                <a:srgbClr val="004F7D"/>
              </a:buClr>
              <a:buSzPts val="3200"/>
            </a:pPr>
            <a:r>
              <a:rPr lang="en" sz="2800">
                <a:solidFill>
                  <a:schemeClr val="lt2"/>
                </a:solidFill>
                <a:latin typeface="DM Sans Medium"/>
                <a:ea typeface="DM Sans Medium"/>
                <a:cs typeface="DM Sans Medium"/>
                <a:sym typeface="DM Sans Medium"/>
              </a:rPr>
              <a:t>52</a:t>
            </a:r>
            <a:endParaRPr sz="2800">
              <a:solidFill>
                <a:schemeClr val="lt2"/>
              </a:solidFill>
              <a:latin typeface="DM Sans Medium"/>
              <a:ea typeface="DM Sans Medium"/>
              <a:cs typeface="DM Sans Medium"/>
              <a:sym typeface="DM Sans Medium"/>
            </a:endParaRPr>
          </a:p>
          <a:p>
            <a:pPr algn="ctr">
              <a:buClr>
                <a:srgbClr val="004F7D"/>
              </a:buClr>
              <a:buSzPts val="1100"/>
            </a:pPr>
            <a:r>
              <a:rPr lang="en" sz="1333">
                <a:solidFill>
                  <a:schemeClr val="dk1"/>
                </a:solidFill>
                <a:latin typeface="DM Sans"/>
                <a:ea typeface="DM Sans"/>
                <a:cs typeface="DM Sans"/>
                <a:sym typeface="DM Sans"/>
              </a:rPr>
              <a:t>Manual pit emptiers formalised</a:t>
            </a:r>
            <a:endParaRPr sz="2800">
              <a:solidFill>
                <a:schemeClr val="dk1"/>
              </a:solidFill>
              <a:latin typeface="DM Sans Medium"/>
              <a:ea typeface="DM Sans Medium"/>
              <a:cs typeface="DM Sans Medium"/>
              <a:sym typeface="DM Sans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9"/>
          <p:cNvSpPr txBox="1"/>
          <p:nvPr/>
        </p:nvSpPr>
        <p:spPr>
          <a:xfrm>
            <a:off x="1738200" y="814634"/>
            <a:ext cx="8715600" cy="1477480"/>
          </a:xfrm>
          <a:prstGeom prst="rect">
            <a:avLst/>
          </a:prstGeom>
          <a:noFill/>
          <a:ln>
            <a:noFill/>
          </a:ln>
        </p:spPr>
        <p:txBody>
          <a:bodyPr spcFirstLastPara="1" wrap="square" lIns="121900" tIns="121900" rIns="121900" bIns="121900" anchor="t" anchorCtr="0">
            <a:spAutoFit/>
          </a:bodyPr>
          <a:lstStyle/>
          <a:p>
            <a:pPr algn="ctr">
              <a:buClr>
                <a:srgbClr val="000000"/>
              </a:buClr>
              <a:buSzPts val="2000"/>
            </a:pPr>
            <a:r>
              <a:rPr lang="en" sz="2667" b="1">
                <a:solidFill>
                  <a:schemeClr val="accent1"/>
                </a:solidFill>
                <a:latin typeface="DM Sans"/>
                <a:ea typeface="DM Sans"/>
                <a:cs typeface="DM Sans"/>
                <a:sym typeface="DM Sans"/>
              </a:rPr>
              <a:t>Fresh Life’s solutions are less than half the cost of utilities’ alternative; with scale in 3 years,</a:t>
            </a:r>
            <a:endParaRPr sz="2667" b="1">
              <a:solidFill>
                <a:schemeClr val="accent1"/>
              </a:solidFill>
              <a:latin typeface="DM Sans"/>
              <a:ea typeface="DM Sans"/>
              <a:cs typeface="DM Sans"/>
              <a:sym typeface="DM Sans"/>
            </a:endParaRPr>
          </a:p>
          <a:p>
            <a:pPr algn="ctr">
              <a:buClr>
                <a:srgbClr val="000000"/>
              </a:buClr>
              <a:buSzPts val="2000"/>
            </a:pPr>
            <a:r>
              <a:rPr lang="en" sz="2667" b="1">
                <a:solidFill>
                  <a:schemeClr val="accent1"/>
                </a:solidFill>
                <a:latin typeface="DM Sans"/>
                <a:ea typeface="DM Sans"/>
                <a:cs typeface="DM Sans"/>
                <a:sym typeface="DM Sans"/>
              </a:rPr>
              <a:t>we will cut that cost in half again</a:t>
            </a:r>
            <a:endParaRPr sz="2667" b="1">
              <a:solidFill>
                <a:schemeClr val="accent1"/>
              </a:solidFill>
              <a:latin typeface="DM Sans"/>
              <a:ea typeface="DM Sans"/>
              <a:cs typeface="DM Sans"/>
              <a:sym typeface="DM Sans"/>
            </a:endParaRPr>
          </a:p>
        </p:txBody>
      </p:sp>
      <p:sp>
        <p:nvSpPr>
          <p:cNvPr id="211" name="Google Shape;211;p19"/>
          <p:cNvSpPr/>
          <p:nvPr/>
        </p:nvSpPr>
        <p:spPr>
          <a:xfrm>
            <a:off x="5663415" y="672367"/>
            <a:ext cx="865200" cy="57600"/>
          </a:xfrm>
          <a:prstGeom prst="rect">
            <a:avLst/>
          </a:pr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12" name="Google Shape;212;p19"/>
          <p:cNvSpPr/>
          <p:nvPr/>
        </p:nvSpPr>
        <p:spPr>
          <a:xfrm>
            <a:off x="303201" y="2197400"/>
            <a:ext cx="4389600" cy="4389600"/>
          </a:xfrm>
          <a:prstGeom prst="ellipse">
            <a:avLst/>
          </a:prstGeom>
          <a:solidFill>
            <a:srgbClr val="FFFFFF"/>
          </a:solidFill>
          <a:ln w="38100" cap="flat" cmpd="sng">
            <a:solidFill>
              <a:srgbClr val="159FDA"/>
            </a:solidFill>
            <a:prstDash val="solid"/>
            <a:round/>
            <a:headEnd type="none" w="sm" len="sm"/>
            <a:tailEnd type="none" w="sm" len="sm"/>
          </a:ln>
        </p:spPr>
        <p:txBody>
          <a:bodyPr spcFirstLastPara="1" wrap="square" lIns="3600" tIns="3600" rIns="3600" bIns="3600" anchor="ctr" anchorCtr="0">
            <a:noAutofit/>
          </a:bodyPr>
          <a:lstStyle/>
          <a:p>
            <a:pPr algn="ctr">
              <a:buClr>
                <a:srgbClr val="004F7D"/>
              </a:buClr>
              <a:buSzPts val="3200"/>
            </a:pPr>
            <a:r>
              <a:rPr lang="en" sz="6667" b="1">
                <a:solidFill>
                  <a:srgbClr val="159FDA"/>
                </a:solidFill>
                <a:latin typeface="Helvetica Neue"/>
                <a:ea typeface="Helvetica Neue"/>
                <a:cs typeface="Helvetica Neue"/>
                <a:sym typeface="Helvetica Neue"/>
              </a:rPr>
              <a:t>$56</a:t>
            </a:r>
            <a:endParaRPr sz="6667" b="1">
              <a:solidFill>
                <a:srgbClr val="159FDA"/>
              </a:solidFill>
              <a:latin typeface="Helvetica Neue"/>
              <a:ea typeface="Helvetica Neue"/>
              <a:cs typeface="Helvetica Neue"/>
              <a:sym typeface="Helvetica Neue"/>
            </a:endParaRPr>
          </a:p>
          <a:p>
            <a:pPr algn="ctr">
              <a:buClr>
                <a:srgbClr val="004F7D"/>
              </a:buClr>
              <a:buSzPts val="3200"/>
            </a:pPr>
            <a:r>
              <a:rPr lang="en" sz="1867">
                <a:solidFill>
                  <a:srgbClr val="0A63AB"/>
                </a:solidFill>
                <a:latin typeface="Helvetica Neue"/>
                <a:ea typeface="Helvetica Neue"/>
                <a:cs typeface="Helvetica Neue"/>
                <a:sym typeface="Helvetica Neue"/>
              </a:rPr>
              <a:t>per person per year for sewered sanitation</a:t>
            </a:r>
            <a:endParaRPr sz="1867">
              <a:solidFill>
                <a:srgbClr val="0A63AB"/>
              </a:solidFill>
              <a:latin typeface="Arial"/>
              <a:ea typeface="Arial"/>
              <a:cs typeface="Arial"/>
              <a:sym typeface="Arial"/>
            </a:endParaRPr>
          </a:p>
        </p:txBody>
      </p:sp>
      <p:sp>
        <p:nvSpPr>
          <p:cNvPr id="213" name="Google Shape;213;p19"/>
          <p:cNvSpPr/>
          <p:nvPr/>
        </p:nvSpPr>
        <p:spPr>
          <a:xfrm>
            <a:off x="5284875" y="3150500"/>
            <a:ext cx="3093200" cy="3093200"/>
          </a:xfrm>
          <a:prstGeom prst="ellipse">
            <a:avLst/>
          </a:prstGeom>
          <a:solidFill>
            <a:srgbClr val="FFFFFF"/>
          </a:solidFill>
          <a:ln w="38100" cap="flat" cmpd="sng">
            <a:solidFill>
              <a:srgbClr val="FBDE00"/>
            </a:solidFill>
            <a:prstDash val="solid"/>
            <a:round/>
            <a:headEnd type="none" w="sm" len="sm"/>
            <a:tailEnd type="none" w="sm" len="sm"/>
          </a:ln>
        </p:spPr>
        <p:txBody>
          <a:bodyPr spcFirstLastPara="1" wrap="square" lIns="3600" tIns="3600" rIns="3600" bIns="3600" anchor="ctr" anchorCtr="0">
            <a:noAutofit/>
          </a:bodyPr>
          <a:lstStyle/>
          <a:p>
            <a:pPr algn="ctr">
              <a:buClr>
                <a:srgbClr val="004F7D"/>
              </a:buClr>
              <a:buSzPts val="3200"/>
            </a:pPr>
            <a:r>
              <a:rPr lang="en" sz="6667" b="1">
                <a:solidFill>
                  <a:srgbClr val="FBDE00"/>
                </a:solidFill>
                <a:latin typeface="Helvetica Neue"/>
                <a:ea typeface="Helvetica Neue"/>
                <a:cs typeface="Helvetica Neue"/>
                <a:sym typeface="Helvetica Neue"/>
              </a:rPr>
              <a:t>$21</a:t>
            </a:r>
            <a:endParaRPr sz="6667" b="1">
              <a:solidFill>
                <a:srgbClr val="FBDE00"/>
              </a:solidFill>
              <a:latin typeface="Helvetica Neue"/>
              <a:ea typeface="Helvetica Neue"/>
              <a:cs typeface="Helvetica Neue"/>
              <a:sym typeface="Helvetica Neue"/>
            </a:endParaRPr>
          </a:p>
          <a:p>
            <a:pPr algn="ctr">
              <a:buClr>
                <a:srgbClr val="004F7D"/>
              </a:buClr>
              <a:buSzPts val="1100"/>
            </a:pPr>
            <a:r>
              <a:rPr lang="en" sz="1867">
                <a:solidFill>
                  <a:srgbClr val="0A63AB"/>
                </a:solidFill>
                <a:latin typeface="Helvetica Neue"/>
                <a:ea typeface="Helvetica Neue"/>
                <a:cs typeface="Helvetica Neue"/>
                <a:sym typeface="Helvetica Neue"/>
              </a:rPr>
              <a:t>net cost per person per year for Fresh Life at current scale</a:t>
            </a:r>
            <a:endParaRPr sz="1467">
              <a:solidFill>
                <a:srgbClr val="004F7D"/>
              </a:solidFill>
              <a:latin typeface="Arial"/>
              <a:ea typeface="Arial"/>
              <a:cs typeface="Arial"/>
              <a:sym typeface="Arial"/>
            </a:endParaRPr>
          </a:p>
        </p:txBody>
      </p:sp>
      <p:sp>
        <p:nvSpPr>
          <p:cNvPr id="214" name="Google Shape;214;p19"/>
          <p:cNvSpPr/>
          <p:nvPr/>
        </p:nvSpPr>
        <p:spPr>
          <a:xfrm>
            <a:off x="9121467" y="3603333"/>
            <a:ext cx="2480400" cy="2475600"/>
          </a:xfrm>
          <a:prstGeom prst="ellipse">
            <a:avLst/>
          </a:prstGeom>
          <a:solidFill>
            <a:srgbClr val="FFFFFF"/>
          </a:solidFill>
          <a:ln w="38100" cap="flat" cmpd="sng">
            <a:solidFill>
              <a:srgbClr val="159FDA"/>
            </a:solidFill>
            <a:prstDash val="solid"/>
            <a:round/>
            <a:headEnd type="none" w="sm" len="sm"/>
            <a:tailEnd type="none" w="sm" len="sm"/>
          </a:ln>
        </p:spPr>
        <p:txBody>
          <a:bodyPr spcFirstLastPara="1" wrap="square" lIns="3600" tIns="3600" rIns="3600" bIns="3600" anchor="ctr" anchorCtr="0">
            <a:noAutofit/>
          </a:bodyPr>
          <a:lstStyle/>
          <a:p>
            <a:pPr algn="ctr">
              <a:buClr>
                <a:srgbClr val="004F7D"/>
              </a:buClr>
              <a:buSzPts val="3200"/>
            </a:pPr>
            <a:r>
              <a:rPr lang="en" sz="6667" b="1">
                <a:solidFill>
                  <a:srgbClr val="159FDA"/>
                </a:solidFill>
                <a:latin typeface="Helvetica Neue"/>
                <a:ea typeface="Helvetica Neue"/>
                <a:cs typeface="Helvetica Neue"/>
                <a:sym typeface="Helvetica Neue"/>
              </a:rPr>
              <a:t>$12</a:t>
            </a:r>
            <a:endParaRPr sz="6667" b="1">
              <a:solidFill>
                <a:srgbClr val="159FDA"/>
              </a:solidFill>
              <a:latin typeface="Helvetica Neue"/>
              <a:ea typeface="Helvetica Neue"/>
              <a:cs typeface="Helvetica Neue"/>
              <a:sym typeface="Helvetica Neue"/>
            </a:endParaRPr>
          </a:p>
          <a:p>
            <a:pPr algn="ctr">
              <a:buClr>
                <a:srgbClr val="004F7D"/>
              </a:buClr>
              <a:buSzPts val="1100"/>
            </a:pPr>
            <a:r>
              <a:rPr lang="en" sz="1867">
                <a:solidFill>
                  <a:srgbClr val="0A63AB"/>
                </a:solidFill>
                <a:latin typeface="Helvetica Neue"/>
                <a:ea typeface="Helvetica Neue"/>
                <a:cs typeface="Helvetica Neue"/>
                <a:sym typeface="Helvetica Neue"/>
              </a:rPr>
              <a:t>net cost per person per year for Fresh Life</a:t>
            </a:r>
            <a:br>
              <a:rPr lang="en" sz="1867">
                <a:solidFill>
                  <a:srgbClr val="0A63AB"/>
                </a:solidFill>
                <a:latin typeface="Helvetica Neue"/>
                <a:ea typeface="Helvetica Neue"/>
                <a:cs typeface="Helvetica Neue"/>
                <a:sym typeface="Helvetica Neue"/>
              </a:rPr>
            </a:br>
            <a:r>
              <a:rPr lang="en" sz="1867">
                <a:solidFill>
                  <a:srgbClr val="0A63AB"/>
                </a:solidFill>
                <a:latin typeface="Helvetica Neue"/>
                <a:ea typeface="Helvetica Neue"/>
                <a:cs typeface="Helvetica Neue"/>
                <a:sym typeface="Helvetica Neue"/>
              </a:rPr>
              <a:t>by 2026</a:t>
            </a:r>
            <a:endParaRPr sz="1867">
              <a:solidFill>
                <a:srgbClr val="0A63AB"/>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eb81bcd769_0_61"/>
          <p:cNvSpPr/>
          <p:nvPr/>
        </p:nvSpPr>
        <p:spPr>
          <a:xfrm>
            <a:off x="7269867" y="5878267"/>
            <a:ext cx="3787600" cy="253600"/>
          </a:xfrm>
          <a:prstGeom prst="rect">
            <a:avLst/>
          </a:prstGeom>
          <a:noFill/>
          <a:ln>
            <a:noFill/>
          </a:ln>
        </p:spPr>
        <p:txBody>
          <a:bodyPr spcFirstLastPara="1" wrap="square" lIns="25400" tIns="25400" rIns="25400" bIns="25400" anchor="t" anchorCtr="0">
            <a:noAutofit/>
          </a:bodyPr>
          <a:lstStyle/>
          <a:p>
            <a:pPr algn="ctr">
              <a:lnSpc>
                <a:spcPct val="115000"/>
              </a:lnSpc>
              <a:buClr>
                <a:schemeClr val="dk2"/>
              </a:buClr>
              <a:buSzPts val="1100"/>
            </a:pPr>
            <a:r>
              <a:rPr lang="en" sz="1600">
                <a:solidFill>
                  <a:schemeClr val="accent5"/>
                </a:solidFill>
                <a:latin typeface="DM Sans"/>
                <a:ea typeface="DM Sans"/>
                <a:cs typeface="DM Sans"/>
                <a:sym typeface="DM Sans"/>
              </a:rPr>
              <a:t>meltus.mugomi@fresh-life.org</a:t>
            </a:r>
            <a:endParaRPr sz="1733">
              <a:solidFill>
                <a:schemeClr val="accent5"/>
              </a:solidFill>
              <a:latin typeface="DM Sans"/>
              <a:ea typeface="DM Sans"/>
              <a:cs typeface="DM Sans"/>
              <a:sym typeface="DM Sans"/>
            </a:endParaRPr>
          </a:p>
        </p:txBody>
      </p:sp>
      <p:sp>
        <p:nvSpPr>
          <p:cNvPr id="220" name="Google Shape;220;g1eb81bcd769_0_61"/>
          <p:cNvSpPr txBox="1"/>
          <p:nvPr/>
        </p:nvSpPr>
        <p:spPr>
          <a:xfrm>
            <a:off x="6761867" y="2408867"/>
            <a:ext cx="3998800" cy="1175666"/>
          </a:xfrm>
          <a:prstGeom prst="rect">
            <a:avLst/>
          </a:prstGeom>
          <a:noFill/>
          <a:ln>
            <a:noFill/>
          </a:ln>
        </p:spPr>
        <p:txBody>
          <a:bodyPr spcFirstLastPara="1" wrap="square" lIns="91433" tIns="45700" rIns="91433" bIns="45700" anchor="t" anchorCtr="0">
            <a:spAutoFit/>
          </a:bodyPr>
          <a:lstStyle/>
          <a:p>
            <a:pPr algn="ctr">
              <a:lnSpc>
                <a:spcPct val="80000"/>
              </a:lnSpc>
            </a:pPr>
            <a:r>
              <a:rPr lang="en" sz="4400" b="1">
                <a:solidFill>
                  <a:schemeClr val="lt1"/>
                </a:solidFill>
                <a:latin typeface="DM Sans"/>
                <a:ea typeface="DM Sans"/>
                <a:cs typeface="DM Sans"/>
                <a:sym typeface="DM Sans"/>
              </a:rPr>
              <a:t>Thank You! </a:t>
            </a:r>
            <a:endParaRPr sz="4400" b="1">
              <a:solidFill>
                <a:schemeClr val="lt1"/>
              </a:solidFill>
              <a:latin typeface="DM Sans"/>
              <a:ea typeface="DM Sans"/>
              <a:cs typeface="DM Sans"/>
              <a:sym typeface="DM Sans"/>
            </a:endParaRPr>
          </a:p>
          <a:p>
            <a:pPr algn="ctr">
              <a:lnSpc>
                <a:spcPct val="80000"/>
              </a:lnSpc>
            </a:pPr>
            <a:endParaRPr sz="4400" b="1">
              <a:solidFill>
                <a:schemeClr val="lt1"/>
              </a:solidFill>
              <a:latin typeface="DM Sans"/>
              <a:ea typeface="DM Sans"/>
              <a:cs typeface="DM Sans"/>
              <a:sym typeface="DM Sans"/>
            </a:endParaRPr>
          </a:p>
        </p:txBody>
      </p:sp>
      <p:pic>
        <p:nvPicPr>
          <p:cNvPr id="221" name="Google Shape;221;g1eb81bcd769_0_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6334" y="827734"/>
            <a:ext cx="5046231" cy="5202533"/>
          </a:xfrm>
          <a:prstGeom prst="rect">
            <a:avLst/>
          </a:prstGeom>
          <a:noFill/>
          <a:ln>
            <a:noFill/>
          </a:ln>
        </p:spPr>
      </p:pic>
      <p:grpSp>
        <p:nvGrpSpPr>
          <p:cNvPr id="222" name="Google Shape;222;g1eb81bcd769_0_61"/>
          <p:cNvGrpSpPr/>
          <p:nvPr/>
        </p:nvGrpSpPr>
        <p:grpSpPr>
          <a:xfrm>
            <a:off x="7269851" y="5878341"/>
            <a:ext cx="375324" cy="253455"/>
            <a:chOff x="564675" y="1700625"/>
            <a:chExt cx="465200" cy="314200"/>
          </a:xfrm>
        </p:grpSpPr>
        <p:sp>
          <p:nvSpPr>
            <p:cNvPr id="223" name="Google Shape;223;g1eb81bcd769_0_61"/>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
          <p:nvSpPr>
            <p:cNvPr id="224" name="Google Shape;224;g1eb81bcd769_0_61"/>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
          <p:nvSpPr>
            <p:cNvPr id="225" name="Google Shape;225;g1eb81bcd769_0_61"/>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grpSp>
      <p:sp>
        <p:nvSpPr>
          <p:cNvPr id="226" name="Google Shape;226;g1eb81bcd769_0_61"/>
          <p:cNvSpPr txBox="1"/>
          <p:nvPr/>
        </p:nvSpPr>
        <p:spPr>
          <a:xfrm>
            <a:off x="7127542" y="4355521"/>
            <a:ext cx="4344800" cy="1354176"/>
          </a:xfrm>
          <a:prstGeom prst="rect">
            <a:avLst/>
          </a:prstGeom>
          <a:noFill/>
          <a:ln>
            <a:noFill/>
          </a:ln>
        </p:spPr>
        <p:txBody>
          <a:bodyPr spcFirstLastPara="1" wrap="square" lIns="121900" tIns="121900" rIns="121900" bIns="121900" anchor="t" anchorCtr="0">
            <a:spAutoFit/>
          </a:bodyPr>
          <a:lstStyle/>
          <a:p>
            <a:r>
              <a:rPr lang="en" sz="2400" dirty="0">
                <a:solidFill>
                  <a:schemeClr val="accent6"/>
                </a:solidFill>
                <a:latin typeface="DM Sans"/>
                <a:ea typeface="DM Sans"/>
                <a:cs typeface="DM Sans"/>
                <a:sym typeface="DM Sans"/>
              </a:rPr>
              <a:t>Join us in delivering transformative sanitation services in booming cities!</a:t>
            </a:r>
            <a:endParaRPr sz="2400" dirty="0">
              <a:solidFill>
                <a:schemeClr val="accent6"/>
              </a:solidFill>
              <a:latin typeface="DM Sans"/>
              <a:ea typeface="DM Sans"/>
              <a:cs typeface="DM Sans"/>
              <a:sym typeface="DM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28267B-7EFE-8E83-0064-5BDD27F378EB}"/>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1" kern="1200">
                <a:solidFill>
                  <a:schemeClr val="tx1"/>
                </a:solidFill>
                <a:latin typeface="+mj-lt"/>
                <a:ea typeface="+mj-ea"/>
                <a:cs typeface="+mj-cs"/>
              </a:rPr>
              <a:t>Guided Discussion </a:t>
            </a:r>
          </a:p>
          <a:p>
            <a:pPr>
              <a:lnSpc>
                <a:spcPct val="90000"/>
              </a:lnSpc>
              <a:spcBef>
                <a:spcPct val="0"/>
              </a:spcBef>
              <a:spcAft>
                <a:spcPts val="600"/>
              </a:spcAft>
            </a:pPr>
            <a:r>
              <a:rPr lang="en-US" sz="4600" b="1" kern="1200">
                <a:solidFill>
                  <a:schemeClr val="tx1"/>
                </a:solidFill>
                <a:latin typeface="+mj-lt"/>
                <a:ea typeface="+mj-ea"/>
                <a:cs typeface="+mj-cs"/>
              </a:rPr>
              <a:t>- </a:t>
            </a:r>
          </a:p>
          <a:p>
            <a:pPr>
              <a:lnSpc>
                <a:spcPct val="90000"/>
              </a:lnSpc>
              <a:spcBef>
                <a:spcPct val="0"/>
              </a:spcBef>
              <a:spcAft>
                <a:spcPts val="600"/>
              </a:spcAft>
            </a:pPr>
            <a:r>
              <a:rPr lang="en-US" sz="4600" b="1" kern="1200">
                <a:solidFill>
                  <a:schemeClr val="tx1"/>
                </a:solidFill>
                <a:latin typeface="+mj-lt"/>
                <a:ea typeface="+mj-ea"/>
                <a:cs typeface="+mj-cs"/>
              </a:rPr>
              <a:t>Questions and Answers</a:t>
            </a:r>
          </a:p>
        </p:txBody>
      </p:sp>
      <p:pic>
        <p:nvPicPr>
          <p:cNvPr id="4" name="Picture 3" descr="A group of cartoon characters holding different objects&#10;&#10;Description automatically generated">
            <a:extLst>
              <a:ext uri="{FF2B5EF4-FFF2-40B4-BE49-F238E27FC236}">
                <a16:creationId xmlns:a16="http://schemas.microsoft.com/office/drawing/2014/main" id="{29D12F70-AC15-5475-82EF-94C9D1657C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640080"/>
            <a:ext cx="5550408" cy="5550408"/>
          </a:xfrm>
          <a:prstGeom prst="rect">
            <a:avLst/>
          </a:prstGeom>
        </p:spPr>
      </p:pic>
    </p:spTree>
    <p:extLst>
      <p:ext uri="{BB962C8B-B14F-4D97-AF65-F5344CB8AC3E}">
        <p14:creationId xmlns:p14="http://schemas.microsoft.com/office/powerpoint/2010/main" val="2906218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0690D6-1F77-8C3D-1B68-3E14CE55EB14}"/>
              </a:ext>
            </a:extLst>
          </p:cNvPr>
          <p:cNvSpPr/>
          <p:nvPr/>
        </p:nvSpPr>
        <p:spPr>
          <a:xfrm>
            <a:off x="0" y="0"/>
            <a:ext cx="12192000" cy="1507808"/>
          </a:xfrm>
          <a:prstGeom prst="rect">
            <a:avLst/>
          </a:prstGeom>
          <a:solidFill>
            <a:srgbClr val="15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12D6DC7C-AD45-5A75-B70C-508CAB56CE0E}"/>
              </a:ext>
            </a:extLst>
          </p:cNvPr>
          <p:cNvSpPr>
            <a:spLocks noGrp="1"/>
          </p:cNvSpPr>
          <p:nvPr>
            <p:ph type="title"/>
          </p:nvPr>
        </p:nvSpPr>
        <p:spPr>
          <a:xfrm>
            <a:off x="67377" y="91122"/>
            <a:ext cx="12124623" cy="1325563"/>
          </a:xfrm>
        </p:spPr>
        <p:txBody>
          <a:bodyPr>
            <a:normAutofit/>
          </a:bodyPr>
          <a:lstStyle/>
          <a:p>
            <a:pPr algn="ctr"/>
            <a:r>
              <a:rPr lang="de-DE" b="1" dirty="0">
                <a:solidFill>
                  <a:schemeClr val="bg1"/>
                </a:solidFill>
              </a:rPr>
              <a:t>Webinar Series on </a:t>
            </a:r>
            <a:r>
              <a:rPr lang="de-DE" b="1" dirty="0" err="1">
                <a:solidFill>
                  <a:schemeClr val="bg1"/>
                </a:solidFill>
              </a:rPr>
              <a:t>utility</a:t>
            </a:r>
            <a:r>
              <a:rPr lang="de-DE" b="1" dirty="0">
                <a:solidFill>
                  <a:schemeClr val="bg1"/>
                </a:solidFill>
              </a:rPr>
              <a:t> </a:t>
            </a:r>
            <a:r>
              <a:rPr lang="de-DE" b="1" dirty="0" err="1">
                <a:solidFill>
                  <a:schemeClr val="bg1"/>
                </a:solidFill>
              </a:rPr>
              <a:t>engagement</a:t>
            </a:r>
            <a:r>
              <a:rPr lang="de-DE" b="1" dirty="0">
                <a:solidFill>
                  <a:schemeClr val="bg1"/>
                </a:solidFill>
              </a:rPr>
              <a:t> in </a:t>
            </a:r>
            <a:r>
              <a:rPr lang="de-DE" b="1" dirty="0" err="1">
                <a:solidFill>
                  <a:schemeClr val="bg1"/>
                </a:solidFill>
              </a:rPr>
              <a:t>sanitation</a:t>
            </a:r>
            <a:endParaRPr lang="en-GB" b="1" dirty="0">
              <a:solidFill>
                <a:schemeClr val="bg1"/>
              </a:solidFill>
            </a:endParaRPr>
          </a:p>
        </p:txBody>
      </p:sp>
      <p:sp>
        <p:nvSpPr>
          <p:cNvPr id="6" name="TextBox 5">
            <a:extLst>
              <a:ext uri="{FF2B5EF4-FFF2-40B4-BE49-F238E27FC236}">
                <a16:creationId xmlns:a16="http://schemas.microsoft.com/office/drawing/2014/main" id="{913875EE-2C3B-4E98-7C42-84A84603F14F}"/>
              </a:ext>
            </a:extLst>
          </p:cNvPr>
          <p:cNvSpPr txBox="1"/>
          <p:nvPr/>
        </p:nvSpPr>
        <p:spPr>
          <a:xfrm>
            <a:off x="4890586" y="1615933"/>
            <a:ext cx="2268570" cy="769441"/>
          </a:xfrm>
          <a:prstGeom prst="rect">
            <a:avLst/>
          </a:prstGeom>
          <a:noFill/>
        </p:spPr>
        <p:txBody>
          <a:bodyPr wrap="none" rtlCol="0">
            <a:spAutoFit/>
          </a:bodyPr>
          <a:lstStyle/>
          <a:p>
            <a:r>
              <a:rPr lang="de-DE" sz="4400" b="1" dirty="0" err="1"/>
              <a:t>Calendar</a:t>
            </a:r>
            <a:endParaRPr lang="en-GB" sz="4400" b="1" dirty="0"/>
          </a:p>
        </p:txBody>
      </p:sp>
      <p:graphicFrame>
        <p:nvGraphicFramePr>
          <p:cNvPr id="7" name="Table 7">
            <a:extLst>
              <a:ext uri="{FF2B5EF4-FFF2-40B4-BE49-F238E27FC236}">
                <a16:creationId xmlns:a16="http://schemas.microsoft.com/office/drawing/2014/main" id="{E3A7648A-2B3E-98B9-89C4-10CBDBA15AEA}"/>
              </a:ext>
            </a:extLst>
          </p:cNvPr>
          <p:cNvGraphicFramePr>
            <a:graphicFrameLocks noGrp="1"/>
          </p:cNvGraphicFramePr>
          <p:nvPr>
            <p:extLst>
              <p:ext uri="{D42A27DB-BD31-4B8C-83A1-F6EECF244321}">
                <p14:modId xmlns:p14="http://schemas.microsoft.com/office/powerpoint/2010/main" val="515405281"/>
              </p:ext>
            </p:extLst>
          </p:nvPr>
        </p:nvGraphicFramePr>
        <p:xfrm>
          <a:off x="311751" y="2493499"/>
          <a:ext cx="11568498" cy="4018934"/>
        </p:xfrm>
        <a:graphic>
          <a:graphicData uri="http://schemas.openxmlformats.org/drawingml/2006/table">
            <a:tbl>
              <a:tblPr firstRow="1" bandRow="1">
                <a:tableStyleId>{5C22544A-7EE6-4342-B048-85BDC9FD1C3A}</a:tableStyleId>
              </a:tblPr>
              <a:tblGrid>
                <a:gridCol w="5995469">
                  <a:extLst>
                    <a:ext uri="{9D8B030D-6E8A-4147-A177-3AD203B41FA5}">
                      <a16:colId xmlns:a16="http://schemas.microsoft.com/office/drawing/2014/main" val="3051277026"/>
                    </a:ext>
                  </a:extLst>
                </a:gridCol>
                <a:gridCol w="2836780">
                  <a:extLst>
                    <a:ext uri="{9D8B030D-6E8A-4147-A177-3AD203B41FA5}">
                      <a16:colId xmlns:a16="http://schemas.microsoft.com/office/drawing/2014/main" val="2834684866"/>
                    </a:ext>
                  </a:extLst>
                </a:gridCol>
                <a:gridCol w="2736249">
                  <a:extLst>
                    <a:ext uri="{9D8B030D-6E8A-4147-A177-3AD203B41FA5}">
                      <a16:colId xmlns:a16="http://schemas.microsoft.com/office/drawing/2014/main" val="3292638679"/>
                    </a:ext>
                  </a:extLst>
                </a:gridCol>
              </a:tblGrid>
              <a:tr h="454616">
                <a:tc>
                  <a:txBody>
                    <a:bodyPr/>
                    <a:lstStyle/>
                    <a:p>
                      <a:pPr algn="ctr"/>
                      <a:r>
                        <a:rPr lang="de-DE" sz="2000" dirty="0"/>
                        <a:t>Webinar</a:t>
                      </a:r>
                      <a:endParaRPr lang="en-GB" sz="2000" dirty="0"/>
                    </a:p>
                  </a:txBody>
                  <a:tcPr/>
                </a:tc>
                <a:tc>
                  <a:txBody>
                    <a:bodyPr/>
                    <a:lstStyle/>
                    <a:p>
                      <a:pPr algn="ctr"/>
                      <a:r>
                        <a:rPr lang="de-DE" sz="2000" dirty="0"/>
                        <a:t>Speakers</a:t>
                      </a:r>
                      <a:endParaRPr lang="en-GB" sz="2000" dirty="0"/>
                    </a:p>
                  </a:txBody>
                  <a:tcPr/>
                </a:tc>
                <a:tc>
                  <a:txBody>
                    <a:bodyPr/>
                    <a:lstStyle/>
                    <a:p>
                      <a:pPr algn="ctr"/>
                      <a:r>
                        <a:rPr lang="de-DE" sz="2000" dirty="0"/>
                        <a:t>Date</a:t>
                      </a:r>
                      <a:endParaRPr lang="en-GB" sz="2000" dirty="0"/>
                    </a:p>
                  </a:txBody>
                  <a:tcPr/>
                </a:tc>
                <a:extLst>
                  <a:ext uri="{0D108BD9-81ED-4DB2-BD59-A6C34878D82A}">
                    <a16:rowId xmlns:a16="http://schemas.microsoft.com/office/drawing/2014/main" val="4245851049"/>
                  </a:ext>
                </a:extLst>
              </a:tr>
              <a:tr h="685251">
                <a:tc>
                  <a:txBody>
                    <a:bodyPr/>
                    <a:lstStyle/>
                    <a:p>
                      <a:r>
                        <a:rPr lang="en-US" sz="1800" b="1" i="0" kern="1200" dirty="0">
                          <a:solidFill>
                            <a:schemeClr val="bg1">
                              <a:lumMod val="50000"/>
                            </a:schemeClr>
                          </a:solidFill>
                          <a:effectLst/>
                          <a:latin typeface="+mn-lt"/>
                          <a:ea typeface="+mn-ea"/>
                          <a:cs typeface="+mn-cs"/>
                        </a:rPr>
                        <a:t>WEBINAR #01: </a:t>
                      </a:r>
                      <a:r>
                        <a:rPr lang="en-US" sz="1800" b="0" i="0" kern="1200" dirty="0">
                          <a:solidFill>
                            <a:schemeClr val="bg1">
                              <a:lumMod val="50000"/>
                            </a:schemeClr>
                          </a:solidFill>
                          <a:effectLst/>
                          <a:latin typeface="+mn-lt"/>
                          <a:ea typeface="+mn-ea"/>
                          <a:cs typeface="+mn-cs"/>
                        </a:rPr>
                        <a:t>From challenges to successes - Kenyan Water Utilities' Sanitation Transformation in Nakuru and Malindi</a:t>
                      </a:r>
                      <a:endParaRPr lang="en-GB" dirty="0">
                        <a:solidFill>
                          <a:schemeClr val="bg1">
                            <a:lumMod val="50000"/>
                          </a:schemeClr>
                        </a:solidFill>
                      </a:endParaRPr>
                    </a:p>
                  </a:txBody>
                  <a:tcPr/>
                </a:tc>
                <a:tc>
                  <a:txBody>
                    <a:bodyPr/>
                    <a:lstStyle/>
                    <a:p>
                      <a:r>
                        <a:rPr lang="de-DE" dirty="0">
                          <a:solidFill>
                            <a:schemeClr val="bg1">
                              <a:lumMod val="50000"/>
                            </a:schemeClr>
                          </a:solidFill>
                        </a:rPr>
                        <a:t>NAWASSCO  and MAWASSCO in </a:t>
                      </a:r>
                      <a:r>
                        <a:rPr lang="de-DE" dirty="0" err="1">
                          <a:solidFill>
                            <a:schemeClr val="bg1">
                              <a:lumMod val="50000"/>
                            </a:schemeClr>
                          </a:solidFill>
                        </a:rPr>
                        <a:t>Kenya</a:t>
                      </a:r>
                      <a:endParaRPr lang="en-GB" dirty="0">
                        <a:solidFill>
                          <a:schemeClr val="bg1">
                            <a:lumMod val="50000"/>
                          </a:schemeClr>
                        </a:solidFill>
                      </a:endParaRPr>
                    </a:p>
                  </a:txBody>
                  <a:tcPr/>
                </a:tc>
                <a:tc>
                  <a:txBody>
                    <a:bodyPr/>
                    <a:lstStyle/>
                    <a:p>
                      <a:r>
                        <a:rPr lang="de-DE" dirty="0">
                          <a:solidFill>
                            <a:schemeClr val="bg1">
                              <a:lumMod val="50000"/>
                            </a:schemeClr>
                          </a:solidFill>
                        </a:rPr>
                        <a:t>Wednesday 13 September</a:t>
                      </a:r>
                    </a:p>
                    <a:p>
                      <a:r>
                        <a:rPr lang="de-DE" dirty="0">
                          <a:solidFill>
                            <a:schemeClr val="bg1">
                              <a:lumMod val="50000"/>
                            </a:schemeClr>
                          </a:solidFill>
                        </a:rPr>
                        <a:t>12:00 – 13:00 CEST </a:t>
                      </a:r>
                      <a:endParaRPr lang="en-GB" dirty="0">
                        <a:solidFill>
                          <a:schemeClr val="bg1">
                            <a:lumMod val="50000"/>
                          </a:schemeClr>
                        </a:solidFill>
                      </a:endParaRPr>
                    </a:p>
                  </a:txBody>
                  <a:tcPr/>
                </a:tc>
                <a:extLst>
                  <a:ext uri="{0D108BD9-81ED-4DB2-BD59-A6C34878D82A}">
                    <a16:rowId xmlns:a16="http://schemas.microsoft.com/office/drawing/2014/main" val="1964942067"/>
                  </a:ext>
                </a:extLst>
              </a:tr>
              <a:tr h="654889">
                <a:tc>
                  <a:txBody>
                    <a:bodyPr/>
                    <a:lstStyle/>
                    <a:p>
                      <a:r>
                        <a:rPr lang="en-US" sz="1800" b="1" i="0" kern="1200" dirty="0">
                          <a:solidFill>
                            <a:schemeClr val="bg1">
                              <a:lumMod val="50000"/>
                            </a:schemeClr>
                          </a:solidFill>
                          <a:effectLst/>
                          <a:latin typeface="+mn-lt"/>
                          <a:ea typeface="+mn-ea"/>
                          <a:cs typeface="+mn-cs"/>
                        </a:rPr>
                        <a:t>WEBINAR #02: </a:t>
                      </a:r>
                      <a:r>
                        <a:rPr lang="en-US" sz="1800" kern="1200" dirty="0">
                          <a:solidFill>
                            <a:schemeClr val="bg1">
                              <a:lumMod val="50000"/>
                            </a:schemeClr>
                          </a:solidFill>
                          <a:effectLst/>
                          <a:latin typeface="+mn-lt"/>
                          <a:ea typeface="+mn-ea"/>
                          <a:cs typeface="+mn-cs"/>
                        </a:rPr>
                        <a:t>Managing sanitation effectively: two models of national utilities in Senegal and Burkina Faso</a:t>
                      </a:r>
                      <a:endParaRPr lang="en-GB" b="1" dirty="0">
                        <a:solidFill>
                          <a:schemeClr val="bg1">
                            <a:lumMod val="50000"/>
                          </a:schemeClr>
                        </a:solidFill>
                      </a:endParaRPr>
                    </a:p>
                  </a:txBody>
                  <a:tcPr/>
                </a:tc>
                <a:tc>
                  <a:txBody>
                    <a:bodyPr/>
                    <a:lstStyle/>
                    <a:p>
                      <a:r>
                        <a:rPr lang="de-DE" dirty="0">
                          <a:solidFill>
                            <a:schemeClr val="bg1">
                              <a:lumMod val="50000"/>
                            </a:schemeClr>
                          </a:solidFill>
                        </a:rPr>
                        <a:t>ONEA in Burkina Faso and ONAS in Senegal</a:t>
                      </a:r>
                      <a:endParaRPr lang="en-GB" dirty="0">
                        <a:solidFill>
                          <a:schemeClr val="bg1">
                            <a:lumMod val="50000"/>
                          </a:schemeClr>
                        </a:solidFill>
                      </a:endParaRPr>
                    </a:p>
                  </a:txBody>
                  <a:tcPr/>
                </a:tc>
                <a:tc>
                  <a:txBody>
                    <a:bodyPr/>
                    <a:lstStyle/>
                    <a:p>
                      <a:pPr rtl="0"/>
                      <a:r>
                        <a:rPr lang="en-GB" sz="1800" b="0" i="0" u="none" strike="noStrike" kern="1200" dirty="0">
                          <a:solidFill>
                            <a:schemeClr val="bg1">
                              <a:lumMod val="50000"/>
                            </a:schemeClr>
                          </a:solidFill>
                          <a:effectLst/>
                          <a:latin typeface="+mn-lt"/>
                          <a:ea typeface="+mn-ea"/>
                          <a:cs typeface="+mn-cs"/>
                        </a:rPr>
                        <a:t>Wednesday 25 October </a:t>
                      </a:r>
                      <a:endParaRPr lang="en-GB" b="0" dirty="0">
                        <a:solidFill>
                          <a:schemeClr val="bg1">
                            <a:lumMod val="50000"/>
                          </a:schemeClr>
                        </a:solidFill>
                        <a:effectLst/>
                      </a:endParaRPr>
                    </a:p>
                    <a:p>
                      <a:r>
                        <a:rPr lang="de-DE" dirty="0">
                          <a:solidFill>
                            <a:schemeClr val="bg1">
                              <a:lumMod val="50000"/>
                            </a:schemeClr>
                          </a:solidFill>
                        </a:rPr>
                        <a:t>12:00 – 13:00 CEST </a:t>
                      </a:r>
                      <a:endParaRPr lang="en-GB" dirty="0">
                        <a:solidFill>
                          <a:schemeClr val="bg1">
                            <a:lumMod val="50000"/>
                          </a:schemeClr>
                        </a:solidFill>
                      </a:endParaRPr>
                    </a:p>
                  </a:txBody>
                  <a:tcPr/>
                </a:tc>
                <a:extLst>
                  <a:ext uri="{0D108BD9-81ED-4DB2-BD59-A6C34878D82A}">
                    <a16:rowId xmlns:a16="http://schemas.microsoft.com/office/drawing/2014/main" val="129571662"/>
                  </a:ext>
                </a:extLst>
              </a:tr>
              <a:tr h="654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tx1">
                              <a:lumMod val="50000"/>
                              <a:lumOff val="50000"/>
                            </a:schemeClr>
                          </a:solidFill>
                          <a:effectLst/>
                          <a:latin typeface="+mn-lt"/>
                          <a:ea typeface="+mn-ea"/>
                          <a:cs typeface="+mn-cs"/>
                        </a:rPr>
                        <a:t>WEBINAR #03: </a:t>
                      </a:r>
                      <a:r>
                        <a:rPr lang="en-US" sz="1800" b="0" i="0" u="none" strike="noStrike" kern="1200" dirty="0">
                          <a:solidFill>
                            <a:schemeClr val="tx1">
                              <a:lumMod val="50000"/>
                              <a:lumOff val="50000"/>
                            </a:schemeClr>
                          </a:solidFill>
                          <a:effectLst/>
                          <a:latin typeface="+mn-lt"/>
                          <a:ea typeface="+mn-ea"/>
                          <a:cs typeface="+mn-cs"/>
                        </a:rPr>
                        <a:t>Innovative alliances for advancing on-site sanitation - Water utilities partnering with CBS private service providers</a:t>
                      </a:r>
                      <a:endParaRPr lang="en-GB" dirty="0">
                        <a:solidFill>
                          <a:schemeClr val="tx1">
                            <a:lumMod val="50000"/>
                            <a:lumOff val="50000"/>
                          </a:schemeClr>
                        </a:solidFill>
                      </a:endParaRPr>
                    </a:p>
                  </a:txBody>
                  <a:tcPr/>
                </a:tc>
                <a:tc>
                  <a:txBody>
                    <a:bodyPr/>
                    <a:lstStyle/>
                    <a:p>
                      <a:pPr rtl="0" fontAlgn="base"/>
                      <a:r>
                        <a:rPr lang="en-US" sz="1800" b="0" i="0" u="none" strike="noStrike" kern="1200" dirty="0" err="1">
                          <a:solidFill>
                            <a:schemeClr val="tx1">
                              <a:lumMod val="50000"/>
                              <a:lumOff val="50000"/>
                            </a:schemeClr>
                          </a:solidFill>
                          <a:effectLst/>
                          <a:latin typeface="+mn-lt"/>
                          <a:ea typeface="+mn-ea"/>
                          <a:cs typeface="+mn-cs"/>
                        </a:rPr>
                        <a:t>Sanergy</a:t>
                      </a:r>
                      <a:r>
                        <a:rPr lang="en-US" sz="1800" b="0" i="0" u="none" strike="noStrike" kern="1200" dirty="0">
                          <a:solidFill>
                            <a:schemeClr val="tx1">
                              <a:lumMod val="50000"/>
                              <a:lumOff val="50000"/>
                            </a:schemeClr>
                          </a:solidFill>
                          <a:effectLst/>
                          <a:latin typeface="+mn-lt"/>
                          <a:ea typeface="+mn-ea"/>
                          <a:cs typeface="+mn-cs"/>
                        </a:rPr>
                        <a:t> in Lusaka and Kisumu and </a:t>
                      </a:r>
                      <a:r>
                        <a:rPr lang="en-US" sz="1800" b="0" i="0" u="none" strike="noStrike" kern="1200" dirty="0" err="1">
                          <a:solidFill>
                            <a:schemeClr val="tx1">
                              <a:lumMod val="50000"/>
                              <a:lumOff val="50000"/>
                            </a:schemeClr>
                          </a:solidFill>
                          <a:effectLst/>
                          <a:latin typeface="+mn-lt"/>
                          <a:ea typeface="+mn-ea"/>
                          <a:cs typeface="+mn-cs"/>
                        </a:rPr>
                        <a:t>CleanTeam</a:t>
                      </a:r>
                      <a:r>
                        <a:rPr lang="en-US" sz="1800" b="0" i="0" u="none" strike="noStrike" kern="1200" dirty="0">
                          <a:solidFill>
                            <a:schemeClr val="tx1">
                              <a:lumMod val="50000"/>
                              <a:lumOff val="50000"/>
                            </a:schemeClr>
                          </a:solidFill>
                          <a:effectLst/>
                          <a:latin typeface="+mn-lt"/>
                          <a:ea typeface="+mn-ea"/>
                          <a:cs typeface="+mn-cs"/>
                        </a:rPr>
                        <a:t> in Kumasi</a:t>
                      </a:r>
                    </a:p>
                  </a:txBody>
                  <a:tcPr/>
                </a:tc>
                <a:tc>
                  <a:txBody>
                    <a:bodyPr/>
                    <a:lstStyle/>
                    <a:p>
                      <a:pPr rtl="0"/>
                      <a:r>
                        <a:rPr lang="en-GB" sz="1800" b="0" i="0" u="none" strike="noStrike" kern="1200" dirty="0">
                          <a:solidFill>
                            <a:schemeClr val="tx1">
                              <a:lumMod val="50000"/>
                              <a:lumOff val="50000"/>
                            </a:schemeClr>
                          </a:solidFill>
                          <a:effectLst/>
                          <a:latin typeface="+mn-lt"/>
                          <a:ea typeface="+mn-ea"/>
                          <a:cs typeface="+mn-cs"/>
                        </a:rPr>
                        <a:t>Wednesday 22 November</a:t>
                      </a:r>
                      <a:endParaRPr lang="en-GB" b="0" dirty="0">
                        <a:solidFill>
                          <a:schemeClr val="tx1">
                            <a:lumMod val="50000"/>
                            <a:lumOff val="50000"/>
                          </a:schemeClr>
                        </a:solidFill>
                        <a:effectLst/>
                      </a:endParaRPr>
                    </a:p>
                    <a:p>
                      <a:r>
                        <a:rPr lang="de-DE" dirty="0">
                          <a:solidFill>
                            <a:schemeClr val="tx1">
                              <a:lumMod val="50000"/>
                              <a:lumOff val="50000"/>
                            </a:schemeClr>
                          </a:solidFill>
                        </a:rPr>
                        <a:t>12:00 – 13:30 CET </a:t>
                      </a:r>
                      <a:endParaRPr lang="en-GB" dirty="0">
                        <a:solidFill>
                          <a:schemeClr val="tx1">
                            <a:lumMod val="50000"/>
                            <a:lumOff val="50000"/>
                          </a:schemeClr>
                        </a:solidFill>
                      </a:endParaRPr>
                    </a:p>
                  </a:txBody>
                  <a:tcPr/>
                </a:tc>
                <a:extLst>
                  <a:ext uri="{0D108BD9-81ED-4DB2-BD59-A6C34878D82A}">
                    <a16:rowId xmlns:a16="http://schemas.microsoft.com/office/drawing/2014/main" val="433149725"/>
                  </a:ext>
                </a:extLst>
              </a:tr>
              <a:tr h="654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WEBINAR #04</a:t>
                      </a:r>
                      <a:endParaRPr lang="en-GB" b="1" dirty="0"/>
                    </a:p>
                    <a:p>
                      <a:endParaRPr lang="en-GB" dirty="0"/>
                    </a:p>
                  </a:txBody>
                  <a:tcPr/>
                </a:tc>
                <a:tc rowSpan="2">
                  <a:txBody>
                    <a:bodyPr/>
                    <a:lstStyle/>
                    <a:p>
                      <a:r>
                        <a:rPr lang="de-DE" dirty="0"/>
                        <a:t>Case </a:t>
                      </a:r>
                      <a:r>
                        <a:rPr lang="de-DE" dirty="0" err="1"/>
                        <a:t>studies</a:t>
                      </a:r>
                      <a:r>
                        <a:rPr lang="de-DE" dirty="0"/>
                        <a:t> </a:t>
                      </a:r>
                      <a:r>
                        <a:rPr lang="de-DE" dirty="0" err="1"/>
                        <a:t>from</a:t>
                      </a:r>
                      <a:r>
                        <a:rPr lang="de-DE" dirty="0"/>
                        <a:t> Nigeria, South </a:t>
                      </a:r>
                      <a:r>
                        <a:rPr lang="de-DE" dirty="0" err="1"/>
                        <a:t>Africa</a:t>
                      </a:r>
                      <a:r>
                        <a:rPr lang="de-DE" dirty="0"/>
                        <a:t>, Mali, </a:t>
                      </a:r>
                      <a:r>
                        <a:rPr lang="de-DE" dirty="0" err="1"/>
                        <a:t>Zambia</a:t>
                      </a:r>
                      <a:r>
                        <a:rPr lang="de-DE" dirty="0"/>
                        <a:t>, </a:t>
                      </a:r>
                      <a:r>
                        <a:rPr lang="de-DE" dirty="0" err="1"/>
                        <a:t>Tanzania</a:t>
                      </a:r>
                      <a:endParaRPr lang="en-GB" dirty="0"/>
                    </a:p>
                  </a:txBody>
                  <a:tcPr/>
                </a:tc>
                <a:tc>
                  <a:txBody>
                    <a:bodyPr/>
                    <a:lstStyle/>
                    <a:p>
                      <a:pPr rtl="0"/>
                      <a:r>
                        <a:rPr lang="en-GB" sz="1800" b="0" i="0" u="none" strike="noStrike" kern="1200" dirty="0">
                          <a:solidFill>
                            <a:schemeClr val="dk1"/>
                          </a:solidFill>
                          <a:effectLst/>
                          <a:latin typeface="+mn-lt"/>
                          <a:ea typeface="+mn-ea"/>
                          <a:cs typeface="+mn-cs"/>
                        </a:rPr>
                        <a:t>Wednesday 24 January</a:t>
                      </a:r>
                      <a:endParaRPr lang="en-GB" b="0" dirty="0">
                        <a:effectLst/>
                      </a:endParaRPr>
                    </a:p>
                    <a:p>
                      <a:r>
                        <a:rPr lang="de-DE" dirty="0"/>
                        <a:t>12:00 – 13:30 CET </a:t>
                      </a:r>
                      <a:endParaRPr lang="en-GB" dirty="0"/>
                    </a:p>
                  </a:txBody>
                  <a:tcPr/>
                </a:tc>
                <a:extLst>
                  <a:ext uri="{0D108BD9-81ED-4DB2-BD59-A6C34878D82A}">
                    <a16:rowId xmlns:a16="http://schemas.microsoft.com/office/drawing/2014/main" val="674272287"/>
                  </a:ext>
                </a:extLst>
              </a:tr>
              <a:tr h="654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dk1"/>
                          </a:solidFill>
                          <a:effectLst/>
                          <a:latin typeface="+mn-lt"/>
                          <a:ea typeface="+mn-ea"/>
                          <a:cs typeface="+mn-cs"/>
                        </a:rPr>
                        <a:t>WEBINAR #05</a:t>
                      </a:r>
                      <a:endParaRPr lang="en-GB" b="1" dirty="0"/>
                    </a:p>
                    <a:p>
                      <a:endParaRPr lang="en-GB" dirty="0"/>
                    </a:p>
                  </a:txBody>
                  <a:tcPr/>
                </a:tc>
                <a:tc vMerge="1">
                  <a:txBody>
                    <a:bodyPr/>
                    <a:lstStyle/>
                    <a:p>
                      <a:endParaRPr lang="en-GB" dirty="0"/>
                    </a:p>
                  </a:txBody>
                  <a:tcPr/>
                </a:tc>
                <a:tc>
                  <a:txBody>
                    <a:bodyPr/>
                    <a:lstStyle/>
                    <a:p>
                      <a:pPr rtl="0"/>
                      <a:r>
                        <a:rPr lang="en-GB" sz="1800" b="0" i="0" u="none" strike="noStrike" kern="1200" dirty="0">
                          <a:solidFill>
                            <a:schemeClr val="dk1"/>
                          </a:solidFill>
                          <a:effectLst/>
                          <a:latin typeface="+mn-lt"/>
                          <a:ea typeface="+mn-ea"/>
                          <a:cs typeface="+mn-cs"/>
                        </a:rPr>
                        <a:t>Wednesday 21 February</a:t>
                      </a:r>
                      <a:endParaRPr lang="en-GB" b="0" dirty="0">
                        <a:effectLst/>
                      </a:endParaRPr>
                    </a:p>
                    <a:p>
                      <a:r>
                        <a:rPr lang="de-DE" dirty="0"/>
                        <a:t>12:00 – 13:30 CET </a:t>
                      </a:r>
                      <a:endParaRPr lang="en-GB" dirty="0"/>
                    </a:p>
                  </a:txBody>
                  <a:tcPr/>
                </a:tc>
                <a:extLst>
                  <a:ext uri="{0D108BD9-81ED-4DB2-BD59-A6C34878D82A}">
                    <a16:rowId xmlns:a16="http://schemas.microsoft.com/office/drawing/2014/main" val="372561225"/>
                  </a:ext>
                </a:extLst>
              </a:tr>
            </a:tbl>
          </a:graphicData>
        </a:graphic>
      </p:graphicFrame>
      <p:sp>
        <p:nvSpPr>
          <p:cNvPr id="2" name="TextBox 1">
            <a:extLst>
              <a:ext uri="{FF2B5EF4-FFF2-40B4-BE49-F238E27FC236}">
                <a16:creationId xmlns:a16="http://schemas.microsoft.com/office/drawing/2014/main" id="{E7E6A99F-F721-E947-C0F1-A83FA1053FB3}"/>
              </a:ext>
            </a:extLst>
          </p:cNvPr>
          <p:cNvSpPr txBox="1"/>
          <p:nvPr/>
        </p:nvSpPr>
        <p:spPr>
          <a:xfrm rot="20770043">
            <a:off x="2020962" y="3725969"/>
            <a:ext cx="7862771" cy="461665"/>
          </a:xfrm>
          <a:prstGeom prst="rect">
            <a:avLst/>
          </a:prstGeom>
          <a:solidFill>
            <a:srgbClr val="C00000"/>
          </a:solidFill>
        </p:spPr>
        <p:txBody>
          <a:bodyPr wrap="square" rtlCol="0">
            <a:spAutoFit/>
          </a:bodyPr>
          <a:lstStyle/>
          <a:p>
            <a:pPr algn="ctr"/>
            <a:r>
              <a:rPr lang="fr-FR" sz="2400" b="1" dirty="0">
                <a:solidFill>
                  <a:schemeClr val="bg1"/>
                </a:solidFill>
              </a:rPr>
              <a:t>All </a:t>
            </a:r>
            <a:r>
              <a:rPr lang="fr-FR" sz="2400" b="1" dirty="0" err="1">
                <a:solidFill>
                  <a:schemeClr val="bg1"/>
                </a:solidFill>
              </a:rPr>
              <a:t>recordings</a:t>
            </a:r>
            <a:r>
              <a:rPr lang="fr-FR" sz="2400" b="1" dirty="0">
                <a:solidFill>
                  <a:schemeClr val="bg1"/>
                </a:solidFill>
              </a:rPr>
              <a:t> and </a:t>
            </a:r>
            <a:r>
              <a:rPr lang="fr-FR" sz="2400" b="1" dirty="0" err="1">
                <a:solidFill>
                  <a:schemeClr val="bg1"/>
                </a:solidFill>
              </a:rPr>
              <a:t>presentations</a:t>
            </a:r>
            <a:r>
              <a:rPr lang="fr-FR" sz="2400" b="1" dirty="0">
                <a:solidFill>
                  <a:schemeClr val="bg1"/>
                </a:solidFill>
              </a:rPr>
              <a:t> are </a:t>
            </a:r>
            <a:r>
              <a:rPr lang="fr-FR" sz="2400" b="1" dirty="0" err="1">
                <a:solidFill>
                  <a:schemeClr val="bg1"/>
                </a:solidFill>
              </a:rPr>
              <a:t>available</a:t>
            </a:r>
            <a:r>
              <a:rPr lang="fr-FR" sz="2400" b="1" dirty="0">
                <a:solidFill>
                  <a:schemeClr val="bg1"/>
                </a:solidFill>
              </a:rPr>
              <a:t> on susana.org</a:t>
            </a:r>
            <a:endParaRPr lang="en-GB" sz="2400" b="1" dirty="0">
              <a:solidFill>
                <a:schemeClr val="bg1"/>
              </a:solidFill>
            </a:endParaRPr>
          </a:p>
        </p:txBody>
      </p:sp>
      <p:sp>
        <p:nvSpPr>
          <p:cNvPr id="3" name="TextBox 2">
            <a:extLst>
              <a:ext uri="{FF2B5EF4-FFF2-40B4-BE49-F238E27FC236}">
                <a16:creationId xmlns:a16="http://schemas.microsoft.com/office/drawing/2014/main" id="{04145F5C-DB6D-038C-B57A-96A627D15C96}"/>
              </a:ext>
            </a:extLst>
          </p:cNvPr>
          <p:cNvSpPr txBox="1"/>
          <p:nvPr/>
        </p:nvSpPr>
        <p:spPr>
          <a:xfrm rot="20770043">
            <a:off x="4511924" y="4232866"/>
            <a:ext cx="6125550" cy="461665"/>
          </a:xfrm>
          <a:prstGeom prst="rect">
            <a:avLst/>
          </a:prstGeom>
          <a:solidFill>
            <a:schemeClr val="accent6"/>
          </a:solidFill>
        </p:spPr>
        <p:txBody>
          <a:bodyPr wrap="square" rtlCol="0">
            <a:spAutoFit/>
          </a:bodyPr>
          <a:lstStyle/>
          <a:p>
            <a:pPr algn="ctr"/>
            <a:r>
              <a:rPr lang="fr-FR" sz="2400" b="1" dirty="0">
                <a:solidFill>
                  <a:schemeClr val="bg1"/>
                </a:solidFill>
              </a:rPr>
              <a:t>Discussion continues on forum.susana.org</a:t>
            </a:r>
            <a:endParaRPr lang="en-GB" sz="2400" b="1" dirty="0">
              <a:solidFill>
                <a:schemeClr val="bg1"/>
              </a:solidFill>
            </a:endParaRPr>
          </a:p>
        </p:txBody>
      </p:sp>
    </p:spTree>
    <p:extLst>
      <p:ext uri="{BB962C8B-B14F-4D97-AF65-F5344CB8AC3E}">
        <p14:creationId xmlns:p14="http://schemas.microsoft.com/office/powerpoint/2010/main" val="358226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7BE4FB-5DC2-9A3C-7C61-62C9AD4072DA}"/>
              </a:ext>
            </a:extLst>
          </p:cNvPr>
          <p:cNvSpPr/>
          <p:nvPr/>
        </p:nvSpPr>
        <p:spPr>
          <a:xfrm>
            <a:off x="0" y="0"/>
            <a:ext cx="12192000" cy="2367815"/>
          </a:xfrm>
          <a:prstGeom prst="rect">
            <a:avLst/>
          </a:prstGeom>
          <a:solidFill>
            <a:srgbClr val="1A8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43D3EFB7-9E83-99A1-DA0D-D9D297CB4DD3}"/>
              </a:ext>
            </a:extLst>
          </p:cNvPr>
          <p:cNvSpPr>
            <a:spLocks noGrp="1"/>
          </p:cNvSpPr>
          <p:nvPr>
            <p:ph type="title"/>
          </p:nvPr>
        </p:nvSpPr>
        <p:spPr>
          <a:xfrm>
            <a:off x="67377" y="91122"/>
            <a:ext cx="12124623" cy="2151564"/>
          </a:xfrm>
        </p:spPr>
        <p:txBody>
          <a:bodyPr>
            <a:normAutofit/>
          </a:bodyPr>
          <a:lstStyle/>
          <a:p>
            <a:r>
              <a:rPr lang="en-US" sz="6000" b="1" dirty="0">
                <a:solidFill>
                  <a:schemeClr val="bg1"/>
                </a:solidFill>
              </a:rPr>
              <a:t>WEBINAR #03</a:t>
            </a:r>
            <a:br>
              <a:rPr lang="en-US" b="1" dirty="0">
                <a:solidFill>
                  <a:schemeClr val="bg1"/>
                </a:solidFill>
              </a:rPr>
            </a:br>
            <a:r>
              <a:rPr lang="en-US" sz="3600" b="1" dirty="0">
                <a:solidFill>
                  <a:schemeClr val="bg1"/>
                </a:solidFill>
              </a:rPr>
              <a:t>Innovative alliances for advancing on-site sanitation – Water utilities partnering with CBS private service providers</a:t>
            </a:r>
            <a:endParaRPr lang="en-GB" sz="3600" b="1" dirty="0">
              <a:solidFill>
                <a:schemeClr val="bg1"/>
              </a:solidFill>
            </a:endParaRPr>
          </a:p>
        </p:txBody>
      </p:sp>
      <p:pic>
        <p:nvPicPr>
          <p:cNvPr id="6" name="Picture 5">
            <a:extLst>
              <a:ext uri="{FF2B5EF4-FFF2-40B4-BE49-F238E27FC236}">
                <a16:creationId xmlns:a16="http://schemas.microsoft.com/office/drawing/2014/main" id="{A69C6E41-C6E4-C5F1-E0AA-CC9C204B4C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4892" y="2630101"/>
            <a:ext cx="7099621" cy="4100105"/>
          </a:xfrm>
          <a:prstGeom prst="rect">
            <a:avLst/>
          </a:prstGeom>
        </p:spPr>
      </p:pic>
    </p:spTree>
    <p:extLst>
      <p:ext uri="{BB962C8B-B14F-4D97-AF65-F5344CB8AC3E}">
        <p14:creationId xmlns:p14="http://schemas.microsoft.com/office/powerpoint/2010/main" val="2204812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928B-9F31-0EF2-BAC8-84069BDEEA3C}"/>
              </a:ext>
            </a:extLst>
          </p:cNvPr>
          <p:cNvSpPr>
            <a:spLocks noGrp="1"/>
          </p:cNvSpPr>
          <p:nvPr>
            <p:ph type="ctrTitle"/>
          </p:nvPr>
        </p:nvSpPr>
        <p:spPr>
          <a:xfrm>
            <a:off x="1524000" y="1122363"/>
            <a:ext cx="9239678" cy="6456036"/>
          </a:xfrm>
        </p:spPr>
        <p:txBody>
          <a:bodyPr/>
          <a:lstStyle/>
          <a:p>
            <a:endParaRPr lang="en-NL" dirty="0"/>
          </a:p>
        </p:txBody>
      </p:sp>
      <p:sp>
        <p:nvSpPr>
          <p:cNvPr id="3" name="Subtitle 2">
            <a:extLst>
              <a:ext uri="{FF2B5EF4-FFF2-40B4-BE49-F238E27FC236}">
                <a16:creationId xmlns:a16="http://schemas.microsoft.com/office/drawing/2014/main" id="{34210D79-BAA7-7D2E-476F-6B9DD63A5CE6}"/>
              </a:ext>
            </a:extLst>
          </p:cNvPr>
          <p:cNvSpPr>
            <a:spLocks noGrp="1"/>
          </p:cNvSpPr>
          <p:nvPr>
            <p:ph type="subTitle" idx="1"/>
          </p:nvPr>
        </p:nvSpPr>
        <p:spPr>
          <a:xfrm>
            <a:off x="7483877" y="52666"/>
            <a:ext cx="4333876" cy="1069697"/>
          </a:xfrm>
        </p:spPr>
        <p:txBody>
          <a:bodyPr/>
          <a:lstStyle/>
          <a:p>
            <a:endParaRPr lang="en-NL" dirty="0"/>
          </a:p>
        </p:txBody>
      </p:sp>
      <p:pic>
        <p:nvPicPr>
          <p:cNvPr id="5" name="Picture 4">
            <a:extLst>
              <a:ext uri="{FF2B5EF4-FFF2-40B4-BE49-F238E27FC236}">
                <a16:creationId xmlns:a16="http://schemas.microsoft.com/office/drawing/2014/main" id="{37558AEA-D505-B0B7-FA2A-578FD20530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27" name="Picture 3">
            <a:extLst>
              <a:ext uri="{FF2B5EF4-FFF2-40B4-BE49-F238E27FC236}">
                <a16:creationId xmlns:a16="http://schemas.microsoft.com/office/drawing/2014/main" id="{46735EDC-2EB5-4A02-7AF8-F2ECDA162E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527348">
            <a:off x="-21338" y="972137"/>
            <a:ext cx="5685106" cy="75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AfWASA- African Water and Sanitation Association">
            <a:extLst>
              <a:ext uri="{FF2B5EF4-FFF2-40B4-BE49-F238E27FC236}">
                <a16:creationId xmlns:a16="http://schemas.microsoft.com/office/drawing/2014/main" id="{34B56A7D-65F6-DA07-AA1F-96B3D048BC1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459485">
            <a:off x="6600667" y="1079631"/>
            <a:ext cx="5435934" cy="9590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EBBB377-27C2-65BE-CF62-71A5EAFBB4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2920" y="3122063"/>
            <a:ext cx="2260578" cy="2308449"/>
          </a:xfrm>
          <a:prstGeom prst="rect">
            <a:avLst/>
          </a:prstGeom>
        </p:spPr>
      </p:pic>
    </p:spTree>
    <p:extLst>
      <p:ext uri="{BB962C8B-B14F-4D97-AF65-F5344CB8AC3E}">
        <p14:creationId xmlns:p14="http://schemas.microsoft.com/office/powerpoint/2010/main" val="6848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856B872-DDB1-8E37-966A-DC0E35352BBE}"/>
              </a:ext>
            </a:extLst>
          </p:cNvPr>
          <p:cNvGraphicFramePr>
            <a:graphicFrameLocks noGrp="1"/>
          </p:cNvGraphicFramePr>
          <p:nvPr>
            <p:extLst>
              <p:ext uri="{D42A27DB-BD31-4B8C-83A1-F6EECF244321}">
                <p14:modId xmlns:p14="http://schemas.microsoft.com/office/powerpoint/2010/main" val="2299884551"/>
              </p:ext>
            </p:extLst>
          </p:nvPr>
        </p:nvGraphicFramePr>
        <p:xfrm>
          <a:off x="528319" y="1899865"/>
          <a:ext cx="10885104" cy="4320780"/>
        </p:xfrm>
        <a:graphic>
          <a:graphicData uri="http://schemas.openxmlformats.org/drawingml/2006/table">
            <a:tbl>
              <a:tblPr firstRow="1" bandRow="1">
                <a:tableStyleId>{93296810-A885-4BE3-A3E7-6D5BEEA58F35}</a:tableStyleId>
              </a:tblPr>
              <a:tblGrid>
                <a:gridCol w="884457">
                  <a:extLst>
                    <a:ext uri="{9D8B030D-6E8A-4147-A177-3AD203B41FA5}">
                      <a16:colId xmlns:a16="http://schemas.microsoft.com/office/drawing/2014/main" val="202367534"/>
                    </a:ext>
                  </a:extLst>
                </a:gridCol>
                <a:gridCol w="2088682">
                  <a:extLst>
                    <a:ext uri="{9D8B030D-6E8A-4147-A177-3AD203B41FA5}">
                      <a16:colId xmlns:a16="http://schemas.microsoft.com/office/drawing/2014/main" val="1898598025"/>
                    </a:ext>
                  </a:extLst>
                </a:gridCol>
                <a:gridCol w="5190689">
                  <a:extLst>
                    <a:ext uri="{9D8B030D-6E8A-4147-A177-3AD203B41FA5}">
                      <a16:colId xmlns:a16="http://schemas.microsoft.com/office/drawing/2014/main" val="243718175"/>
                    </a:ext>
                  </a:extLst>
                </a:gridCol>
                <a:gridCol w="2721276">
                  <a:extLst>
                    <a:ext uri="{9D8B030D-6E8A-4147-A177-3AD203B41FA5}">
                      <a16:colId xmlns:a16="http://schemas.microsoft.com/office/drawing/2014/main" val="3159503502"/>
                    </a:ext>
                  </a:extLst>
                </a:gridCol>
              </a:tblGrid>
              <a:tr h="600135">
                <a:tc>
                  <a:txBody>
                    <a:bodyPr/>
                    <a:lstStyle/>
                    <a:p>
                      <a:r>
                        <a:rPr lang="de-DE" dirty="0"/>
                        <a:t>N°</a:t>
                      </a:r>
                      <a:endParaRPr lang="en-GB" dirty="0"/>
                    </a:p>
                  </a:txBody>
                  <a:tcPr/>
                </a:tc>
                <a:tc>
                  <a:txBody>
                    <a:bodyPr/>
                    <a:lstStyle/>
                    <a:p>
                      <a:r>
                        <a:rPr lang="de-DE" dirty="0" err="1"/>
                        <a:t>Time</a:t>
                      </a:r>
                      <a:endParaRPr lang="en-GB" dirty="0"/>
                    </a:p>
                  </a:txBody>
                  <a:tcPr/>
                </a:tc>
                <a:tc>
                  <a:txBody>
                    <a:bodyPr/>
                    <a:lstStyle/>
                    <a:p>
                      <a:r>
                        <a:rPr lang="de-DE" dirty="0" err="1"/>
                        <a:t>Contribution</a:t>
                      </a:r>
                      <a:endParaRPr lang="en-GB" dirty="0"/>
                    </a:p>
                  </a:txBody>
                  <a:tcPr/>
                </a:tc>
                <a:tc>
                  <a:txBody>
                    <a:bodyPr/>
                    <a:lstStyle/>
                    <a:p>
                      <a:r>
                        <a:rPr lang="de-DE" dirty="0" err="1"/>
                        <a:t>Speaker </a:t>
                      </a:r>
                      <a:r>
                        <a:rPr lang="de-DE" dirty="0"/>
                        <a:t>/ </a:t>
                      </a:r>
                      <a:r>
                        <a:rPr lang="de-DE" dirty="0" err="1"/>
                        <a:t>Moderator</a:t>
                      </a:r>
                      <a:endParaRPr lang="en-GB" dirty="0"/>
                    </a:p>
                  </a:txBody>
                  <a:tcPr/>
                </a:tc>
                <a:extLst>
                  <a:ext uri="{0D108BD9-81ED-4DB2-BD59-A6C34878D82A}">
                    <a16:rowId xmlns:a16="http://schemas.microsoft.com/office/drawing/2014/main" val="2593607364"/>
                  </a:ext>
                </a:extLst>
              </a:tr>
              <a:tr h="600135">
                <a:tc>
                  <a:txBody>
                    <a:bodyPr/>
                    <a:lstStyle/>
                    <a:p>
                      <a:r>
                        <a:rPr lang="de-DE" dirty="0"/>
                        <a:t>1</a:t>
                      </a:r>
                      <a:endParaRPr lang="en-GB" dirty="0"/>
                    </a:p>
                  </a:txBody>
                  <a:tcPr/>
                </a:tc>
                <a:tc>
                  <a:txBody>
                    <a:bodyPr/>
                    <a:lstStyle/>
                    <a:p>
                      <a:r>
                        <a:rPr lang="de-DE" dirty="0"/>
                        <a:t>10 minutes</a:t>
                      </a:r>
                      <a:endParaRPr lang="en-GB" dirty="0"/>
                    </a:p>
                  </a:txBody>
                  <a:tcPr/>
                </a:tc>
                <a:tc>
                  <a:txBody>
                    <a:bodyPr/>
                    <a:lstStyle/>
                    <a:p>
                      <a:r>
                        <a:rPr lang="en-GB" sz="1800" dirty="0">
                          <a:effectLst/>
                        </a:rPr>
                        <a:t>Kumasi case with input from KMA and Clean Team</a:t>
                      </a:r>
                      <a:endParaRPr lang="en-GB" sz="1600" dirty="0">
                        <a:effectLst/>
                        <a:latin typeface="Calibri" panose="020F0502020204030204" pitchFamily="34" charset="0"/>
                        <a:ea typeface="Calibri" panose="020F0502020204030204" pitchFamily="34" charset="0"/>
                      </a:endParaRPr>
                    </a:p>
                  </a:txBody>
                  <a:tcPr/>
                </a:tc>
                <a:tc>
                  <a:txBody>
                    <a:bodyPr/>
                    <a:lstStyle/>
                    <a:p>
                      <a:r>
                        <a:rPr lang="en-GB" sz="1800" dirty="0">
                          <a:effectLst/>
                        </a:rPr>
                        <a:t>Assibey </a:t>
                      </a:r>
                      <a:r>
                        <a:rPr lang="en-GB" sz="1800" dirty="0" err="1">
                          <a:effectLst/>
                        </a:rPr>
                        <a:t>Bossu</a:t>
                      </a:r>
                      <a:r>
                        <a:rPr lang="en-GB" sz="1800" dirty="0">
                          <a:effectLst/>
                        </a:rPr>
                        <a:t> + Abigail Aruna</a:t>
                      </a:r>
                      <a:endParaRPr lang="en-GB" sz="1600" dirty="0">
                        <a:effectLst/>
                        <a:latin typeface="Calibri" panose="020F0502020204030204" pitchFamily="34" charset="0"/>
                        <a:ea typeface="Calibri" panose="020F0502020204030204" pitchFamily="34" charset="0"/>
                      </a:endParaRPr>
                    </a:p>
                  </a:txBody>
                  <a:tcPr/>
                </a:tc>
                <a:extLst>
                  <a:ext uri="{0D108BD9-81ED-4DB2-BD59-A6C34878D82A}">
                    <a16:rowId xmlns:a16="http://schemas.microsoft.com/office/drawing/2014/main" val="3929516378"/>
                  </a:ext>
                </a:extLst>
              </a:tr>
              <a:tr h="600135">
                <a:tc>
                  <a:txBody>
                    <a:bodyPr/>
                    <a:lstStyle/>
                    <a:p>
                      <a:r>
                        <a:rPr lang="de-DE" dirty="0"/>
                        <a:t>2</a:t>
                      </a:r>
                      <a:endParaRPr lang="en-GB" dirty="0"/>
                    </a:p>
                  </a:txBody>
                  <a:tcPr/>
                </a:tc>
                <a:tc>
                  <a:txBody>
                    <a:bodyPr/>
                    <a:lstStyle/>
                    <a:p>
                      <a:r>
                        <a:rPr lang="de-DE" dirty="0"/>
                        <a:t>10 minutes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rPr>
                        <a:t>Kisumu </a:t>
                      </a:r>
                      <a:r>
                        <a:rPr lang="de-DE" sz="1800" b="0" dirty="0" err="1">
                          <a:solidFill>
                            <a:schemeClr val="tx1"/>
                          </a:solidFill>
                        </a:rPr>
                        <a:t>case</a:t>
                      </a:r>
                      <a:r>
                        <a:rPr lang="de-DE" sz="1800" b="0" dirty="0">
                          <a:solidFill>
                            <a:schemeClr val="tx1"/>
                          </a:solidFill>
                        </a:rPr>
                        <a:t> </a:t>
                      </a:r>
                      <a:r>
                        <a:rPr lang="de-DE" sz="1800" b="0" dirty="0" err="1">
                          <a:solidFill>
                            <a:schemeClr val="tx1"/>
                          </a:solidFill>
                        </a:rPr>
                        <a:t>with</a:t>
                      </a:r>
                      <a:r>
                        <a:rPr lang="de-DE" sz="1800" b="0" dirty="0">
                          <a:solidFill>
                            <a:schemeClr val="tx1"/>
                          </a:solidFill>
                        </a:rPr>
                        <a:t> </a:t>
                      </a:r>
                      <a:r>
                        <a:rPr lang="de-DE" sz="1800" b="0" dirty="0" err="1">
                          <a:solidFill>
                            <a:schemeClr val="tx1"/>
                          </a:solidFill>
                        </a:rPr>
                        <a:t>input</a:t>
                      </a:r>
                      <a:r>
                        <a:rPr lang="de-DE" sz="1800" b="0" dirty="0">
                          <a:solidFill>
                            <a:schemeClr val="tx1"/>
                          </a:solidFill>
                        </a:rPr>
                        <a:t> </a:t>
                      </a:r>
                      <a:r>
                        <a:rPr lang="de-DE" sz="1800" b="0" dirty="0" err="1">
                          <a:solidFill>
                            <a:schemeClr val="tx1"/>
                          </a:solidFill>
                        </a:rPr>
                        <a:t>from</a:t>
                      </a:r>
                      <a:r>
                        <a:rPr lang="de-DE" sz="1800" b="0" dirty="0">
                          <a:solidFill>
                            <a:schemeClr val="tx1"/>
                          </a:solidFill>
                        </a:rPr>
                        <a:t> KIMWASCO</a:t>
                      </a:r>
                      <a:endParaRPr lang="en-GB" sz="1800" b="0" dirty="0">
                        <a:solidFill>
                          <a:schemeClr val="tx1"/>
                        </a:solidFill>
                      </a:endParaRPr>
                    </a:p>
                  </a:txBody>
                  <a:tcPr/>
                </a:tc>
                <a:tc>
                  <a:txBody>
                    <a:bodyPr/>
                    <a:lstStyle/>
                    <a:p>
                      <a:r>
                        <a:rPr lang="en-GB" sz="1800" dirty="0">
                          <a:effectLst/>
                        </a:rPr>
                        <a:t>Jason </a:t>
                      </a:r>
                      <a:r>
                        <a:rPr lang="en-GB" sz="1800" dirty="0" err="1">
                          <a:effectLst/>
                        </a:rPr>
                        <a:t>Ochola</a:t>
                      </a:r>
                      <a:endParaRPr lang="en-GB" sz="1600" dirty="0">
                        <a:effectLst/>
                        <a:latin typeface="Calibri" panose="020F0502020204030204" pitchFamily="34" charset="0"/>
                        <a:ea typeface="Calibri" panose="020F0502020204030204" pitchFamily="34" charset="0"/>
                      </a:endParaRPr>
                    </a:p>
                  </a:txBody>
                  <a:tcPr/>
                </a:tc>
                <a:extLst>
                  <a:ext uri="{0D108BD9-81ED-4DB2-BD59-A6C34878D82A}">
                    <a16:rowId xmlns:a16="http://schemas.microsoft.com/office/drawing/2014/main" val="619792300"/>
                  </a:ext>
                </a:extLst>
              </a:tr>
              <a:tr h="600135">
                <a:tc>
                  <a:txBody>
                    <a:bodyPr/>
                    <a:lstStyle/>
                    <a:p>
                      <a:r>
                        <a:rPr lang="de-DE" dirty="0"/>
                        <a:t>3</a:t>
                      </a:r>
                      <a:endParaRPr lang="en-GB" dirty="0"/>
                    </a:p>
                  </a:txBody>
                  <a:tcPr/>
                </a:tc>
                <a:tc>
                  <a:txBody>
                    <a:bodyPr/>
                    <a:lstStyle/>
                    <a:p>
                      <a:r>
                        <a:rPr lang="de-DE" dirty="0"/>
                        <a:t>5 </a:t>
                      </a:r>
                      <a:r>
                        <a:rPr lang="de-DE" dirty="0" err="1"/>
                        <a:t>minutes</a:t>
                      </a:r>
                      <a:endParaRPr lang="en-GB" dirty="0"/>
                    </a:p>
                  </a:txBody>
                  <a:tcPr/>
                </a:tc>
                <a:tc>
                  <a:txBody>
                    <a:bodyPr/>
                    <a:lstStyle/>
                    <a:p>
                      <a:r>
                        <a:rPr lang="de-DE" b="0" dirty="0"/>
                        <a:t>Mombasa </a:t>
                      </a:r>
                      <a:r>
                        <a:rPr lang="de-DE" b="0" dirty="0" err="1"/>
                        <a:t>case</a:t>
                      </a:r>
                      <a:r>
                        <a:rPr lang="de-DE" b="0" dirty="0"/>
                        <a:t> </a:t>
                      </a:r>
                      <a:r>
                        <a:rPr lang="de-DE" b="0" dirty="0" err="1"/>
                        <a:t>with</a:t>
                      </a:r>
                      <a:r>
                        <a:rPr lang="de-DE" b="0" dirty="0"/>
                        <a:t> </a:t>
                      </a:r>
                      <a:r>
                        <a:rPr lang="de-DE" b="0" dirty="0" err="1"/>
                        <a:t>input</a:t>
                      </a:r>
                      <a:r>
                        <a:rPr lang="de-DE" b="0" dirty="0"/>
                        <a:t> </a:t>
                      </a:r>
                      <a:r>
                        <a:rPr lang="de-DE" b="0" dirty="0" err="1"/>
                        <a:t>from</a:t>
                      </a:r>
                      <a:r>
                        <a:rPr lang="de-DE" b="0" dirty="0"/>
                        <a:t> MOWASSCO</a:t>
                      </a:r>
                      <a:endParaRPr lang="en-GB"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Habiba Ali</a:t>
                      </a:r>
                      <a:endParaRPr lang="en-GB" sz="1600" dirty="0">
                        <a:effectLst/>
                        <a:latin typeface="Calibri" panose="020F0502020204030204" pitchFamily="34" charset="0"/>
                        <a:ea typeface="Calibri" panose="020F0502020204030204" pitchFamily="34" charset="0"/>
                      </a:endParaRPr>
                    </a:p>
                  </a:txBody>
                  <a:tcPr/>
                </a:tc>
                <a:extLst>
                  <a:ext uri="{0D108BD9-81ED-4DB2-BD59-A6C34878D82A}">
                    <a16:rowId xmlns:a16="http://schemas.microsoft.com/office/drawing/2014/main" val="2171477536"/>
                  </a:ext>
                </a:extLst>
              </a:tr>
              <a:tr h="600135">
                <a:tc>
                  <a:txBody>
                    <a:bodyPr/>
                    <a:lstStyle/>
                    <a:p>
                      <a:r>
                        <a:rPr lang="de-DE" dirty="0"/>
                        <a:t>4</a:t>
                      </a:r>
                      <a:endParaRPr lang="en-GB" dirty="0"/>
                    </a:p>
                  </a:txBody>
                  <a:tcPr/>
                </a:tc>
                <a:tc>
                  <a:txBody>
                    <a:bodyPr/>
                    <a:lstStyle/>
                    <a:p>
                      <a:r>
                        <a:rPr lang="de-DE" dirty="0"/>
                        <a:t>5 </a:t>
                      </a:r>
                      <a:r>
                        <a:rPr lang="de-DE" dirty="0" err="1"/>
                        <a:t>minutes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Complementary contributions from Fresh Life</a:t>
                      </a:r>
                      <a:endParaRPr lang="en-GB" sz="1600" dirty="0">
                        <a:effectLst/>
                      </a:endParaRPr>
                    </a:p>
                    <a:p>
                      <a:endParaRPr lang="en-GB"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Meltus Mugomi</a:t>
                      </a:r>
                      <a:endParaRPr lang="en-GB" sz="1600" dirty="0">
                        <a:effectLst/>
                        <a:latin typeface="Calibri" panose="020F0502020204030204" pitchFamily="34" charset="0"/>
                        <a:ea typeface="Calibri" panose="020F0502020204030204" pitchFamily="34" charset="0"/>
                      </a:endParaRPr>
                    </a:p>
                  </a:txBody>
                  <a:tcPr/>
                </a:tc>
                <a:extLst>
                  <a:ext uri="{0D108BD9-81ED-4DB2-BD59-A6C34878D82A}">
                    <a16:rowId xmlns:a16="http://schemas.microsoft.com/office/drawing/2014/main" val="2543197786"/>
                  </a:ext>
                </a:extLst>
              </a:tr>
              <a:tr h="600135">
                <a:tc>
                  <a:txBody>
                    <a:bodyPr/>
                    <a:lstStyle/>
                    <a:p>
                      <a:r>
                        <a:rPr lang="de-DE" dirty="0"/>
                        <a:t>5</a:t>
                      </a:r>
                      <a:endParaRPr lang="en-GB" dirty="0"/>
                    </a:p>
                  </a:txBody>
                  <a:tcPr/>
                </a:tc>
                <a:tc>
                  <a:txBody>
                    <a:bodyPr/>
                    <a:lstStyle/>
                    <a:p>
                      <a:r>
                        <a:rPr lang="de-DE" dirty="0"/>
                        <a:t>45 minutes</a:t>
                      </a:r>
                      <a:endParaRPr lang="en-GB" dirty="0"/>
                    </a:p>
                  </a:txBody>
                  <a:tcPr/>
                </a:tc>
                <a:tc>
                  <a:txBody>
                    <a:bodyPr/>
                    <a:lstStyle/>
                    <a:p>
                      <a:r>
                        <a:rPr lang="de-DE" b="0" dirty="0" err="1"/>
                        <a:t>Guided</a:t>
                      </a:r>
                      <a:r>
                        <a:rPr lang="de-DE" b="0" dirty="0"/>
                        <a:t> </a:t>
                      </a:r>
                      <a:r>
                        <a:rPr lang="de-DE" b="0" dirty="0" err="1"/>
                        <a:t>discussion</a:t>
                      </a:r>
                      <a:r>
                        <a:rPr lang="de-DE" b="0" dirty="0"/>
                        <a:t> (10min) / Questions and </a:t>
                      </a:r>
                      <a:r>
                        <a:rPr lang="de-DE" b="0" dirty="0" err="1"/>
                        <a:t>answers</a:t>
                      </a:r>
                      <a:r>
                        <a:rPr lang="de-DE" b="0" dirty="0"/>
                        <a:t> from </a:t>
                      </a:r>
                      <a:r>
                        <a:rPr lang="de-DE" b="0" dirty="0" err="1"/>
                        <a:t>participants</a:t>
                      </a:r>
                      <a:r>
                        <a:rPr lang="de-DE" b="0" dirty="0"/>
                        <a:t> (35min) </a:t>
                      </a:r>
                      <a:endParaRPr lang="en-GB" b="0" dirty="0"/>
                    </a:p>
                  </a:txBody>
                  <a:tcPr/>
                </a:tc>
                <a:tc>
                  <a:txBody>
                    <a:bodyPr/>
                    <a:lstStyle/>
                    <a:p>
                      <a:r>
                        <a:rPr lang="de-DE" dirty="0" err="1"/>
                        <a:t>Chola</a:t>
                      </a:r>
                      <a:r>
                        <a:rPr lang="de-DE" dirty="0"/>
                        <a:t> </a:t>
                      </a:r>
                      <a:r>
                        <a:rPr lang="de-DE" dirty="0" err="1"/>
                        <a:t>Mbilima</a:t>
                      </a:r>
                      <a:endParaRPr lang="en-GB" dirty="0"/>
                    </a:p>
                  </a:txBody>
                  <a:tcPr/>
                </a:tc>
                <a:extLst>
                  <a:ext uri="{0D108BD9-81ED-4DB2-BD59-A6C34878D82A}">
                    <a16:rowId xmlns:a16="http://schemas.microsoft.com/office/drawing/2014/main" val="4221010170"/>
                  </a:ext>
                </a:extLst>
              </a:tr>
              <a:tr h="600135">
                <a:tc>
                  <a:txBody>
                    <a:bodyPr/>
                    <a:lstStyle/>
                    <a:p>
                      <a:r>
                        <a:rPr lang="de-DE" dirty="0"/>
                        <a:t>6</a:t>
                      </a:r>
                      <a:endParaRPr lang="en-GB" dirty="0"/>
                    </a:p>
                  </a:txBody>
                  <a:tcPr/>
                </a:tc>
                <a:tc>
                  <a:txBody>
                    <a:bodyPr/>
                    <a:lstStyle/>
                    <a:p>
                      <a:r>
                        <a:rPr lang="de-DE" dirty="0"/>
                        <a:t>5 minutes</a:t>
                      </a:r>
                      <a:endParaRPr lang="en-GB" dirty="0"/>
                    </a:p>
                  </a:txBody>
                  <a:tcPr/>
                </a:tc>
                <a:tc>
                  <a:txBody>
                    <a:bodyPr/>
                    <a:lstStyle/>
                    <a:p>
                      <a:r>
                        <a:rPr lang="de-DE" b="0" dirty="0" err="1"/>
                        <a:t>Next steps</a:t>
                      </a:r>
                      <a:endParaRPr lang="en-GB" b="0" dirty="0"/>
                    </a:p>
                  </a:txBody>
                  <a:tcPr/>
                </a:tc>
                <a:tc>
                  <a:txBody>
                    <a:bodyPr/>
                    <a:lstStyle/>
                    <a:p>
                      <a:r>
                        <a:rPr lang="de-DE" dirty="0"/>
                        <a:t>Siemen </a:t>
                      </a:r>
                      <a:r>
                        <a:rPr lang="de-DE" dirty="0" err="1"/>
                        <a:t>Venstra</a:t>
                      </a:r>
                      <a:endParaRPr lang="en-GB" dirty="0"/>
                    </a:p>
                  </a:txBody>
                  <a:tcPr/>
                </a:tc>
                <a:extLst>
                  <a:ext uri="{0D108BD9-81ED-4DB2-BD59-A6C34878D82A}">
                    <a16:rowId xmlns:a16="http://schemas.microsoft.com/office/drawing/2014/main" val="3867097978"/>
                  </a:ext>
                </a:extLst>
              </a:tr>
            </a:tbl>
          </a:graphicData>
        </a:graphic>
      </p:graphicFrame>
      <p:sp>
        <p:nvSpPr>
          <p:cNvPr id="9" name="Rectangle 8">
            <a:extLst>
              <a:ext uri="{FF2B5EF4-FFF2-40B4-BE49-F238E27FC236}">
                <a16:creationId xmlns:a16="http://schemas.microsoft.com/office/drawing/2014/main" id="{32FE6E8E-31E0-263D-DA70-0BA56BBA92E9}"/>
              </a:ext>
            </a:extLst>
          </p:cNvPr>
          <p:cNvSpPr/>
          <p:nvPr/>
        </p:nvSpPr>
        <p:spPr>
          <a:xfrm>
            <a:off x="0" y="0"/>
            <a:ext cx="12192000" cy="1318661"/>
          </a:xfrm>
          <a:prstGeom prst="rect">
            <a:avLst/>
          </a:prstGeom>
          <a:solidFill>
            <a:srgbClr val="1A8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43B37FE9-F3E1-8FF3-A9C7-7DBC16972C73}"/>
              </a:ext>
            </a:extLst>
          </p:cNvPr>
          <p:cNvSpPr>
            <a:spLocks noGrp="1"/>
          </p:cNvSpPr>
          <p:nvPr>
            <p:ph type="title"/>
          </p:nvPr>
        </p:nvSpPr>
        <p:spPr>
          <a:xfrm>
            <a:off x="67377" y="91122"/>
            <a:ext cx="12124623" cy="1227539"/>
          </a:xfrm>
        </p:spPr>
        <p:txBody>
          <a:bodyPr>
            <a:normAutofit/>
          </a:bodyPr>
          <a:lstStyle/>
          <a:p>
            <a:r>
              <a:rPr lang="en-US" sz="6000" b="1" dirty="0">
                <a:solidFill>
                  <a:schemeClr val="bg1"/>
                </a:solidFill>
              </a:rPr>
              <a:t>AGENDA</a:t>
            </a:r>
            <a:endParaRPr lang="en-GB" sz="3600" b="1" dirty="0">
              <a:solidFill>
                <a:schemeClr val="bg1"/>
              </a:solidFill>
            </a:endParaRPr>
          </a:p>
        </p:txBody>
      </p:sp>
    </p:spTree>
    <p:extLst>
      <p:ext uri="{BB962C8B-B14F-4D97-AF65-F5344CB8AC3E}">
        <p14:creationId xmlns:p14="http://schemas.microsoft.com/office/powerpoint/2010/main" val="186107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CONTAINER BASED SANITATION IN KUMASI</a:t>
            </a:r>
          </a:p>
        </p:txBody>
      </p:sp>
      <p:sp>
        <p:nvSpPr>
          <p:cNvPr id="5" name="TextBox 4"/>
          <p:cNvSpPr txBox="1"/>
          <p:nvPr/>
        </p:nvSpPr>
        <p:spPr>
          <a:xfrm>
            <a:off x="4826369" y="4681699"/>
            <a:ext cx="2812774" cy="1107996"/>
          </a:xfrm>
          <a:prstGeom prst="rect">
            <a:avLst/>
          </a:prstGeom>
          <a:noFill/>
        </p:spPr>
        <p:txBody>
          <a:bodyPr wrap="square" rtlCol="0">
            <a:spAutoFit/>
          </a:bodyPr>
          <a:lstStyle/>
          <a:p>
            <a:pPr defTabSz="457200"/>
            <a:r>
              <a:rPr lang="en-US" dirty="0">
                <a:solidFill>
                  <a:prstClr val="black"/>
                </a:solidFill>
                <a:latin typeface="Garamond" panose="02020404030301010803"/>
              </a:rPr>
              <a:t>PREPARED BY : </a:t>
            </a:r>
          </a:p>
          <a:p>
            <a:pPr defTabSz="457200"/>
            <a:endParaRPr lang="en-US" sz="1200" b="1" dirty="0">
              <a:solidFill>
                <a:prstClr val="black"/>
              </a:solidFill>
              <a:latin typeface="Garamond" panose="02020404030301010803"/>
            </a:endParaRPr>
          </a:p>
          <a:p>
            <a:pPr defTabSz="457200"/>
            <a:r>
              <a:rPr lang="en-US" b="1" dirty="0">
                <a:solidFill>
                  <a:prstClr val="black"/>
                </a:solidFill>
                <a:latin typeface="Garamond" panose="02020404030301010803"/>
              </a:rPr>
              <a:t>BONSU OSSEI ASSIBEY</a:t>
            </a:r>
          </a:p>
          <a:p>
            <a:pPr defTabSz="457200"/>
            <a:r>
              <a:rPr lang="en-US" b="1" dirty="0">
                <a:solidFill>
                  <a:prstClr val="black"/>
                </a:solidFill>
                <a:latin typeface="Garamond" panose="02020404030301010803"/>
              </a:rPr>
              <a:t>KMA, GHANA</a:t>
            </a:r>
          </a:p>
        </p:txBody>
      </p:sp>
      <p:sp>
        <p:nvSpPr>
          <p:cNvPr id="6" name="TextBox 5"/>
          <p:cNvSpPr txBox="1"/>
          <p:nvPr/>
        </p:nvSpPr>
        <p:spPr>
          <a:xfrm>
            <a:off x="4932753" y="3380085"/>
            <a:ext cx="2016578" cy="369332"/>
          </a:xfrm>
          <a:prstGeom prst="rect">
            <a:avLst/>
          </a:prstGeom>
          <a:noFill/>
        </p:spPr>
        <p:txBody>
          <a:bodyPr wrap="none" rtlCol="0">
            <a:spAutoFit/>
          </a:bodyPr>
          <a:lstStyle/>
          <a:p>
            <a:pPr defTabSz="457200"/>
            <a:r>
              <a:rPr lang="en-US">
                <a:solidFill>
                  <a:prstClr val="black"/>
                </a:solidFill>
                <a:latin typeface="Garamond" panose="02020404030301010803"/>
              </a:rPr>
              <a:t>NOVEMBER, </a:t>
            </a:r>
            <a:r>
              <a:rPr lang="en-US" dirty="0">
                <a:solidFill>
                  <a:prstClr val="black"/>
                </a:solidFill>
                <a:latin typeface="Garamond" panose="02020404030301010803"/>
              </a:rPr>
              <a:t>2023</a:t>
            </a:r>
          </a:p>
        </p:txBody>
      </p:sp>
      <p:pic>
        <p:nvPicPr>
          <p:cNvPr id="7"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4922568" y="11235706"/>
            <a:ext cx="2509425" cy="2509450"/>
          </a:xfrm>
          <a:prstGeom prst="rect">
            <a:avLst/>
          </a:prstGeom>
          <a:noFill/>
          <a:ln>
            <a:noFill/>
          </a:ln>
        </p:spPr>
      </p:pic>
      <p:pic>
        <p:nvPicPr>
          <p:cNvPr id="8"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074968" y="11388106"/>
            <a:ext cx="2509425" cy="2509450"/>
          </a:xfrm>
          <a:prstGeom prst="rect">
            <a:avLst/>
          </a:prstGeom>
          <a:noFill/>
          <a:ln>
            <a:noFill/>
          </a:ln>
        </p:spPr>
      </p:pic>
      <p:pic>
        <p:nvPicPr>
          <p:cNvPr id="9"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227368" y="11540506"/>
            <a:ext cx="2509425" cy="2509450"/>
          </a:xfrm>
          <a:prstGeom prst="rect">
            <a:avLst/>
          </a:prstGeom>
          <a:noFill/>
          <a:ln>
            <a:noFill/>
          </a:ln>
        </p:spPr>
      </p:pic>
      <p:pic>
        <p:nvPicPr>
          <p:cNvPr id="10"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379768" y="11692906"/>
            <a:ext cx="2509425" cy="2509450"/>
          </a:xfrm>
          <a:prstGeom prst="rect">
            <a:avLst/>
          </a:prstGeom>
          <a:noFill/>
          <a:ln>
            <a:noFill/>
          </a:ln>
        </p:spPr>
      </p:pic>
      <p:pic>
        <p:nvPicPr>
          <p:cNvPr id="11"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532168" y="11845306"/>
            <a:ext cx="2509425" cy="2509450"/>
          </a:xfrm>
          <a:prstGeom prst="rect">
            <a:avLst/>
          </a:prstGeom>
          <a:noFill/>
          <a:ln>
            <a:noFill/>
          </a:ln>
        </p:spPr>
      </p:pic>
      <p:pic>
        <p:nvPicPr>
          <p:cNvPr id="12"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5684568" y="11997706"/>
            <a:ext cx="2509425" cy="2509450"/>
          </a:xfrm>
          <a:prstGeom prst="rect">
            <a:avLst/>
          </a:prstGeom>
          <a:noFill/>
          <a:ln>
            <a:noFill/>
          </a:ln>
        </p:spPr>
      </p:pic>
      <p:pic>
        <p:nvPicPr>
          <p:cNvPr id="13" name="Google Shape;77;p16" descr="Picture 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143048" y="9532080"/>
            <a:ext cx="2509425" cy="2509450"/>
          </a:xfrm>
          <a:prstGeom prst="rect">
            <a:avLst/>
          </a:prstGeom>
          <a:noFill/>
          <a:ln>
            <a:noFill/>
          </a:ln>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4450" y="4447875"/>
            <a:ext cx="1411817" cy="1694179"/>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0334" y="4447875"/>
            <a:ext cx="1439334" cy="1694180"/>
          </a:xfrm>
          <a:prstGeom prst="rect">
            <a:avLst/>
          </a:prstGeom>
        </p:spPr>
      </p:pic>
    </p:spTree>
    <p:extLst>
      <p:ext uri="{BB962C8B-B14F-4D97-AF65-F5344CB8AC3E}">
        <p14:creationId xmlns:p14="http://schemas.microsoft.com/office/powerpoint/2010/main" val="150936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967442" y="448733"/>
            <a:ext cx="8376708" cy="990600"/>
          </a:xfrm>
        </p:spPr>
        <p:txBody>
          <a:bodyPr>
            <a:normAutofit fontScale="90000"/>
          </a:bodyPr>
          <a:lstStyle/>
          <a:p>
            <a:pPr algn="l" eaLnBrk="1" hangingPunct="1">
              <a:defRPr/>
            </a:pPr>
            <a:r>
              <a:rPr lang="en-US" b="1" dirty="0">
                <a:solidFill>
                  <a:schemeClr val="bg2">
                    <a:lumMod val="25000"/>
                  </a:schemeClr>
                </a:solidFill>
              </a:rPr>
              <a:t>Introduction: </a:t>
            </a:r>
            <a:br>
              <a:rPr lang="en-US" b="1" dirty="0">
                <a:solidFill>
                  <a:schemeClr val="bg2">
                    <a:lumMod val="25000"/>
                  </a:schemeClr>
                </a:solidFill>
              </a:rPr>
            </a:br>
            <a:r>
              <a:rPr lang="en-US" b="1" dirty="0">
                <a:solidFill>
                  <a:schemeClr val="bg2">
                    <a:lumMod val="25000"/>
                  </a:schemeClr>
                </a:solidFill>
              </a:rPr>
              <a:t>Profile of Greater Kumasi Area</a:t>
            </a:r>
          </a:p>
        </p:txBody>
      </p:sp>
      <p:sp>
        <p:nvSpPr>
          <p:cNvPr id="12292" name="Text Box 9"/>
          <p:cNvSpPr txBox="1">
            <a:spLocks noChangeArrowheads="1"/>
          </p:cNvSpPr>
          <p:nvPr/>
        </p:nvSpPr>
        <p:spPr bwMode="auto">
          <a:xfrm>
            <a:off x="8328026" y="2133600"/>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defTabSz="457200">
              <a:spcBef>
                <a:spcPct val="50000"/>
              </a:spcBef>
            </a:pPr>
            <a:endParaRPr lang="ar-OM" altLang="en-US">
              <a:solidFill>
                <a:prstClr val="black"/>
              </a:solidFill>
              <a:latin typeface="Calibri" charset="0"/>
              <a:cs typeface="Times New Roman" panose="02020603050405020304" pitchFamily="18" charset="0"/>
            </a:endParaRPr>
          </a:p>
        </p:txBody>
      </p:sp>
      <p:sp>
        <p:nvSpPr>
          <p:cNvPr id="12293" name="Rectangle 10"/>
          <p:cNvSpPr>
            <a:spLocks noChangeArrowheads="1"/>
          </p:cNvSpPr>
          <p:nvPr/>
        </p:nvSpPr>
        <p:spPr bwMode="auto">
          <a:xfrm>
            <a:off x="7569839" y="1916114"/>
            <a:ext cx="284321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Area = 250 sq. km</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Population = 2.3m</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SW Gen. = 1,500T/d</a:t>
            </a:r>
          </a:p>
          <a:p>
            <a:pPr defTabSz="457200">
              <a:lnSpc>
                <a:spcPct val="90000"/>
              </a:lnSpc>
              <a:spcBef>
                <a:spcPct val="20000"/>
              </a:spcBef>
              <a:buClr>
                <a:srgbClr val="CA8F55"/>
              </a:buClr>
              <a:buSzPct val="120000"/>
              <a:buFont typeface="Arial" charset="0"/>
              <a:buChar char="•"/>
            </a:pPr>
            <a:endParaRPr lang="en-US" altLang="en-US" sz="2000" dirty="0">
              <a:solidFill>
                <a:prstClr val="black"/>
              </a:solidFill>
              <a:latin typeface="Calibri" charset="0"/>
            </a:endParaRPr>
          </a:p>
          <a:p>
            <a:pPr defTabSz="457200">
              <a:lnSpc>
                <a:spcPct val="90000"/>
              </a:lnSpc>
              <a:spcBef>
                <a:spcPct val="20000"/>
              </a:spcBef>
              <a:buClr>
                <a:srgbClr val="CA8F55"/>
              </a:buClr>
              <a:buSzPct val="120000"/>
              <a:buFont typeface="Arial" charset="0"/>
              <a:buChar char="•"/>
            </a:pPr>
            <a:r>
              <a:rPr lang="en-US" altLang="en-US" sz="2000" dirty="0">
                <a:solidFill>
                  <a:prstClr val="black"/>
                </a:solidFill>
                <a:latin typeface="Calibri" charset="0"/>
              </a:rPr>
              <a:t>LW Gen. =  400m</a:t>
            </a:r>
            <a:r>
              <a:rPr lang="en-US" altLang="en-US" sz="2000" baseline="30000" dirty="0">
                <a:solidFill>
                  <a:prstClr val="black"/>
                </a:solidFill>
                <a:latin typeface="Calibri" charset="0"/>
              </a:rPr>
              <a:t>3</a:t>
            </a:r>
            <a:r>
              <a:rPr lang="en-US" altLang="en-US" sz="2000" dirty="0">
                <a:solidFill>
                  <a:prstClr val="black"/>
                </a:solidFill>
                <a:latin typeface="Calibri" charset="0"/>
              </a:rPr>
              <a:t>/d</a:t>
            </a:r>
          </a:p>
        </p:txBody>
      </p:sp>
      <p:pic>
        <p:nvPicPr>
          <p:cNvPr id="6" name="Content Placeholder 5"/>
          <p:cNvPicPr>
            <a:picLocks noGrp="1" noChangeAspect="1"/>
          </p:cNvPicPr>
          <p:nvPr>
            <p:ph sz="quarter" idx="1"/>
          </p:nvPr>
        </p:nvPicPr>
        <p:blipFill>
          <a:blip r:embed="rId2" cstate="email">
            <a:extLst>
              <a:ext uri="{28A0092B-C50C-407E-A947-70E740481C1C}">
                <a14:useLocalDpi xmlns:a14="http://schemas.microsoft.com/office/drawing/2010/main"/>
              </a:ext>
            </a:extLst>
          </a:blip>
          <a:stretch>
            <a:fillRect/>
          </a:stretch>
        </p:blipFill>
        <p:spPr>
          <a:xfrm>
            <a:off x="2136775" y="1916113"/>
            <a:ext cx="5433064" cy="3612620"/>
          </a:xfrm>
        </p:spPr>
      </p:pic>
    </p:spTree>
    <p:extLst>
      <p:ext uri="{BB962C8B-B14F-4D97-AF65-F5344CB8AC3E}">
        <p14:creationId xmlns:p14="http://schemas.microsoft.com/office/powerpoint/2010/main" val="4043312165"/>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408B4DEFEB564408E586D8B03DDAC9C" ma:contentTypeVersion="13" ma:contentTypeDescription="Ein neues Dokument erstellen." ma:contentTypeScope="" ma:versionID="4955ff558db97cb854280cbdeeb250c3">
  <xsd:schema xmlns:xsd="http://www.w3.org/2001/XMLSchema" xmlns:xs="http://www.w3.org/2001/XMLSchema" xmlns:p="http://schemas.microsoft.com/office/2006/metadata/properties" xmlns:ns2="b00fdb1d-db3d-4d0d-bb2f-687a67bc244e" xmlns:ns3="602ab618-a536-4646-bf4d-9c05274212f9" targetNamespace="http://schemas.microsoft.com/office/2006/metadata/properties" ma:root="true" ma:fieldsID="fe178a94e9f5514427c014d224e72088" ns2:_="" ns3:_="">
    <xsd:import namespace="b00fdb1d-db3d-4d0d-bb2f-687a67bc244e"/>
    <xsd:import namespace="602ab618-a536-4646-bf4d-9c05274212f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fdb1d-db3d-4d0d-bb2f-687a67bc2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2ab618-a536-4646-bf4d-9c05274212f9"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0fdb1d-db3d-4d0d-bb2f-687a67bc24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4B0254-81DF-4B2C-A5E3-2230C94ABA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0fdb1d-db3d-4d0d-bb2f-687a67bc244e"/>
    <ds:schemaRef ds:uri="602ab618-a536-4646-bf4d-9c05274212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254CE8-7571-43DC-B26C-4F151DEE723B}">
  <ds:schemaRefs>
    <ds:schemaRef ds:uri="http://schemas.microsoft.com/sharepoint/v3/contenttype/forms"/>
  </ds:schemaRefs>
</ds:datastoreItem>
</file>

<file path=customXml/itemProps3.xml><?xml version="1.0" encoding="utf-8"?>
<ds:datastoreItem xmlns:ds="http://schemas.openxmlformats.org/officeDocument/2006/customXml" ds:itemID="{A812CF11-4008-42D9-AA11-953FCDC87EDC}">
  <ds:schemaRefs>
    <ds:schemaRef ds:uri="http://purl.org/dc/dcmitype/"/>
    <ds:schemaRef ds:uri="http://schemas.microsoft.com/office/2006/documentManagement/types"/>
    <ds:schemaRef ds:uri="http://purl.org/dc/elements/1.1/"/>
    <ds:schemaRef ds:uri="http://schemas.microsoft.com/office/2006/metadata/properties"/>
    <ds:schemaRef ds:uri="b00fdb1d-db3d-4d0d-bb2f-687a67bc244e"/>
    <ds:schemaRef ds:uri="http://purl.org/dc/terms/"/>
    <ds:schemaRef ds:uri="602ab618-a536-4646-bf4d-9c05274212f9"/>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3769</Words>
  <Application>Microsoft Office PowerPoint</Application>
  <PresentationFormat>Widescreen</PresentationFormat>
  <Paragraphs>509</Paragraphs>
  <Slides>60</Slides>
  <Notes>30</Notes>
  <HiddenSlides>0</HiddenSlides>
  <MMClips>2</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Office Theme</vt:lpstr>
      <vt:lpstr>Organic</vt:lpstr>
      <vt:lpstr>Parallax</vt:lpstr>
      <vt:lpstr>PowerPoint Presentation</vt:lpstr>
      <vt:lpstr>PowerPoint Presentation</vt:lpstr>
      <vt:lpstr>HOUSEKEEPING RULES /  PARTICIPATION ‘HOW TO’</vt:lpstr>
      <vt:lpstr>HOUSEKEEPING RULES /  PARTICIPATION ‘HOW TO’</vt:lpstr>
      <vt:lpstr>Webinar Series on utility engagement in sanitation</vt:lpstr>
      <vt:lpstr>WEBINAR #03 Innovative alliances for advancing on-site sanitation – Water utilities partnering with CBS private service providers</vt:lpstr>
      <vt:lpstr>AGENDA</vt:lpstr>
      <vt:lpstr>CONTAINER BASED SANITATION IN KUMASI</vt:lpstr>
      <vt:lpstr>Introduction:  Profile of Greater Kumasi Area</vt:lpstr>
      <vt:lpstr>Introduction:  Profile of Kumasi Metropolitan Area</vt:lpstr>
      <vt:lpstr>PowerPoint Presentation</vt:lpstr>
      <vt:lpstr>SANITATION SITUATION IN A/R - KUMASI, REF. 2023 UNICEF SANITATION REPORT</vt:lpstr>
      <vt:lpstr>PowerPoint Presentation</vt:lpstr>
      <vt:lpstr>The problem…</vt:lpstr>
      <vt:lpstr>L.I. 1961: Function of Waste Management Dept.</vt:lpstr>
      <vt:lpstr>INTERVENTIONS TO INCREASE ACCESS TO IMPROVED SANITATION</vt:lpstr>
      <vt:lpstr>PARTNERSHIP WITH CLEAN CTG</vt:lpstr>
      <vt:lpstr>USER CASE</vt:lpstr>
      <vt:lpstr>EXTRACT FROM KMA &amp; CTG AGREEMENT</vt:lpstr>
      <vt:lpstr>PowerPoint Presentation</vt:lpstr>
      <vt:lpstr>PowerPoint Presentation</vt:lpstr>
      <vt:lpstr>The Clean Team Story</vt:lpstr>
      <vt:lpstr>The Problem being addressed…</vt:lpstr>
      <vt:lpstr>Our Value Chain</vt:lpstr>
      <vt:lpstr>Our Value Chain in Pictures  </vt:lpstr>
      <vt:lpstr>Traction| Achievements so far</vt:lpstr>
      <vt:lpstr>Success factors </vt:lpstr>
      <vt:lpstr>Challenges    </vt:lpstr>
      <vt:lpstr>Our Products and Services Mix </vt:lpstr>
      <vt:lpstr>Lessons learnt</vt:lpstr>
      <vt:lpstr>Summary and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Mandate</vt:lpstr>
      <vt:lpstr>PowerPoint Presentation</vt:lpstr>
      <vt:lpstr>Our Work With Fresh Life.</vt:lpstr>
      <vt:lpstr>Our Expectations</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Webinar Series on utility engagement in sanitation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Dubois, Alexandra GIZ</dc:creator>
  <cp:lastModifiedBy>Dubois, Alexandra GIZ</cp:lastModifiedBy>
  <cp:revision>3</cp:revision>
  <dcterms:created xsi:type="dcterms:W3CDTF">2023-11-21T11:37:52Z</dcterms:created>
  <dcterms:modified xsi:type="dcterms:W3CDTF">2023-11-30T14:01:04Z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0x010100B408B4DEFEB564408E586D8B03DDAC9C</vt:lpwstr>
  </property>
  <property fmtid="{D5CDD505-2E9C-101B-9397-08002B2CF9AE}" pid="3" name="MediaServiceImageTags">
    <vt:lpwstr/>
  </property>
</Properties>
</file>